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notesSlides/notesSlide9.xml" ContentType="application/vnd.openxmlformats-officedocument.presentationml.notesSlide+xml"/>
  <Override PartName="/ppt/tags/tag24.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81" r:id="rId2"/>
    <p:sldId id="257" r:id="rId3"/>
    <p:sldId id="258" r:id="rId4"/>
    <p:sldId id="259" r:id="rId5"/>
    <p:sldId id="260" r:id="rId6"/>
    <p:sldId id="261" r:id="rId7"/>
    <p:sldId id="288" r:id="rId8"/>
    <p:sldId id="289" r:id="rId9"/>
    <p:sldId id="262" r:id="rId10"/>
    <p:sldId id="263" r:id="rId11"/>
    <p:sldId id="264" r:id="rId12"/>
    <p:sldId id="265" r:id="rId13"/>
    <p:sldId id="266" r:id="rId14"/>
    <p:sldId id="267" r:id="rId15"/>
    <p:sldId id="269" r:id="rId16"/>
    <p:sldId id="270" r:id="rId17"/>
    <p:sldId id="271" r:id="rId18"/>
    <p:sldId id="272" r:id="rId19"/>
    <p:sldId id="282" r:id="rId20"/>
    <p:sldId id="273" r:id="rId21"/>
    <p:sldId id="283" r:id="rId22"/>
    <p:sldId id="274" r:id="rId23"/>
    <p:sldId id="275" r:id="rId24"/>
    <p:sldId id="276" r:id="rId25"/>
    <p:sldId id="277" r:id="rId26"/>
    <p:sldId id="278" r:id="rId27"/>
    <p:sldId id="279" r:id="rId28"/>
    <p:sldId id="280" r:id="rId29"/>
    <p:sldId id="284" r:id="rId30"/>
    <p:sldId id="290"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74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7547A0-58C7-4E42-BEA3-10F2D472AA25}" type="datetimeFigureOut">
              <a:rPr lang="en-US" smtClean="0"/>
              <a:t>3/20/2022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53E874-6E55-4BD6-8E03-0005B67C7A49}" type="slidenum">
              <a:rPr lang="en-US" smtClean="0"/>
              <a:t>‹#›</a:t>
            </a:fld>
            <a:endParaRPr lang="en-US"/>
          </a:p>
        </p:txBody>
      </p:sp>
    </p:spTree>
    <p:extLst>
      <p:ext uri="{BB962C8B-B14F-4D97-AF65-F5344CB8AC3E}">
        <p14:creationId xmlns:p14="http://schemas.microsoft.com/office/powerpoint/2010/main" val="808596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CDE57-8D52-40CB-87E4-09A31BF9524D}" type="slidenum">
              <a:rPr lang="vi-VN" smtClean="0"/>
              <a:t>10</a:t>
            </a:fld>
            <a:endParaRPr lang="vi-VN"/>
          </a:p>
        </p:txBody>
      </p:sp>
    </p:spTree>
    <p:extLst>
      <p:ext uri="{BB962C8B-B14F-4D97-AF65-F5344CB8AC3E}">
        <p14:creationId xmlns:p14="http://schemas.microsoft.com/office/powerpoint/2010/main" val="2888990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7BE0C-B769-48BE-A162-60535B68A117}" type="slidenum">
              <a:rPr lang="en-US" smtClean="0"/>
              <a:t>28</a:t>
            </a:fld>
            <a:endParaRPr lang="en-US"/>
          </a:p>
        </p:txBody>
      </p:sp>
    </p:spTree>
    <p:extLst>
      <p:ext uri="{BB962C8B-B14F-4D97-AF65-F5344CB8AC3E}">
        <p14:creationId xmlns:p14="http://schemas.microsoft.com/office/powerpoint/2010/main" val="1520990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7BE0C-B769-48BE-A162-60535B68A117}" type="slidenum">
              <a:rPr lang="en-US" smtClean="0"/>
              <a:t>20</a:t>
            </a:fld>
            <a:endParaRPr lang="en-US"/>
          </a:p>
        </p:txBody>
      </p:sp>
    </p:spTree>
    <p:extLst>
      <p:ext uri="{BB962C8B-B14F-4D97-AF65-F5344CB8AC3E}">
        <p14:creationId xmlns:p14="http://schemas.microsoft.com/office/powerpoint/2010/main" val="2044237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7BE0C-B769-48BE-A162-60535B68A117}" type="slidenum">
              <a:rPr lang="en-US" smtClean="0"/>
              <a:t>21</a:t>
            </a:fld>
            <a:endParaRPr lang="en-US"/>
          </a:p>
        </p:txBody>
      </p:sp>
    </p:spTree>
    <p:extLst>
      <p:ext uri="{BB962C8B-B14F-4D97-AF65-F5344CB8AC3E}">
        <p14:creationId xmlns:p14="http://schemas.microsoft.com/office/powerpoint/2010/main" val="4104311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7BE0C-B769-48BE-A162-60535B68A117}" type="slidenum">
              <a:rPr lang="en-US" smtClean="0"/>
              <a:t>22</a:t>
            </a:fld>
            <a:endParaRPr lang="en-US"/>
          </a:p>
        </p:txBody>
      </p:sp>
    </p:spTree>
    <p:extLst>
      <p:ext uri="{BB962C8B-B14F-4D97-AF65-F5344CB8AC3E}">
        <p14:creationId xmlns:p14="http://schemas.microsoft.com/office/powerpoint/2010/main" val="2368012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7BE0C-B769-48BE-A162-60535B68A117}" type="slidenum">
              <a:rPr lang="en-US" smtClean="0"/>
              <a:t>23</a:t>
            </a:fld>
            <a:endParaRPr lang="en-US"/>
          </a:p>
        </p:txBody>
      </p:sp>
    </p:spTree>
    <p:extLst>
      <p:ext uri="{BB962C8B-B14F-4D97-AF65-F5344CB8AC3E}">
        <p14:creationId xmlns:p14="http://schemas.microsoft.com/office/powerpoint/2010/main" val="1505376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7BE0C-B769-48BE-A162-60535B68A117}" type="slidenum">
              <a:rPr lang="en-US" smtClean="0"/>
              <a:t>24</a:t>
            </a:fld>
            <a:endParaRPr lang="en-US"/>
          </a:p>
        </p:txBody>
      </p:sp>
    </p:spTree>
    <p:extLst>
      <p:ext uri="{BB962C8B-B14F-4D97-AF65-F5344CB8AC3E}">
        <p14:creationId xmlns:p14="http://schemas.microsoft.com/office/powerpoint/2010/main" val="921481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7BE0C-B769-48BE-A162-60535B68A117}" type="slidenum">
              <a:rPr lang="en-US" smtClean="0"/>
              <a:t>25</a:t>
            </a:fld>
            <a:endParaRPr lang="en-US"/>
          </a:p>
        </p:txBody>
      </p:sp>
    </p:spTree>
    <p:extLst>
      <p:ext uri="{BB962C8B-B14F-4D97-AF65-F5344CB8AC3E}">
        <p14:creationId xmlns:p14="http://schemas.microsoft.com/office/powerpoint/2010/main" val="3386726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7BE0C-B769-48BE-A162-60535B68A117}" type="slidenum">
              <a:rPr lang="en-US" smtClean="0"/>
              <a:t>26</a:t>
            </a:fld>
            <a:endParaRPr lang="en-US"/>
          </a:p>
        </p:txBody>
      </p:sp>
    </p:spTree>
    <p:extLst>
      <p:ext uri="{BB962C8B-B14F-4D97-AF65-F5344CB8AC3E}">
        <p14:creationId xmlns:p14="http://schemas.microsoft.com/office/powerpoint/2010/main" val="1520990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7BE0C-B769-48BE-A162-60535B68A117}" type="slidenum">
              <a:rPr lang="en-US" smtClean="0"/>
              <a:t>27</a:t>
            </a:fld>
            <a:endParaRPr lang="en-US"/>
          </a:p>
        </p:txBody>
      </p:sp>
    </p:spTree>
    <p:extLst>
      <p:ext uri="{BB962C8B-B14F-4D97-AF65-F5344CB8AC3E}">
        <p14:creationId xmlns:p14="http://schemas.microsoft.com/office/powerpoint/2010/main" val="1520990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84FA58-58C9-436C-BB3D-788E22ADDD37}"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FDBF9-17B9-4DAB-B52C-2FF3A032716E}" type="slidenum">
              <a:rPr lang="en-US" smtClean="0"/>
              <a:t>‹#›</a:t>
            </a:fld>
            <a:endParaRPr lang="en-US"/>
          </a:p>
        </p:txBody>
      </p:sp>
    </p:spTree>
    <p:extLst>
      <p:ext uri="{BB962C8B-B14F-4D97-AF65-F5344CB8AC3E}">
        <p14:creationId xmlns:p14="http://schemas.microsoft.com/office/powerpoint/2010/main" val="839045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84FA58-58C9-436C-BB3D-788E22ADDD37}"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FDBF9-17B9-4DAB-B52C-2FF3A032716E}" type="slidenum">
              <a:rPr lang="en-US" smtClean="0"/>
              <a:t>‹#›</a:t>
            </a:fld>
            <a:endParaRPr lang="en-US"/>
          </a:p>
        </p:txBody>
      </p:sp>
    </p:spTree>
    <p:extLst>
      <p:ext uri="{BB962C8B-B14F-4D97-AF65-F5344CB8AC3E}">
        <p14:creationId xmlns:p14="http://schemas.microsoft.com/office/powerpoint/2010/main" val="1678355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84FA58-58C9-436C-BB3D-788E22ADDD37}"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FDBF9-17B9-4DAB-B52C-2FF3A032716E}" type="slidenum">
              <a:rPr lang="en-US" smtClean="0"/>
              <a:t>‹#›</a:t>
            </a:fld>
            <a:endParaRPr lang="en-US"/>
          </a:p>
        </p:txBody>
      </p:sp>
    </p:spTree>
    <p:extLst>
      <p:ext uri="{BB962C8B-B14F-4D97-AF65-F5344CB8AC3E}">
        <p14:creationId xmlns:p14="http://schemas.microsoft.com/office/powerpoint/2010/main" val="887533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84FA58-58C9-436C-BB3D-788E22ADDD37}"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FDBF9-17B9-4DAB-B52C-2FF3A032716E}" type="slidenum">
              <a:rPr lang="en-US" smtClean="0"/>
              <a:t>‹#›</a:t>
            </a:fld>
            <a:endParaRPr lang="en-US"/>
          </a:p>
        </p:txBody>
      </p:sp>
    </p:spTree>
    <p:extLst>
      <p:ext uri="{BB962C8B-B14F-4D97-AF65-F5344CB8AC3E}">
        <p14:creationId xmlns:p14="http://schemas.microsoft.com/office/powerpoint/2010/main" val="3920837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84FA58-58C9-436C-BB3D-788E22ADDD37}"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FDBF9-17B9-4DAB-B52C-2FF3A032716E}" type="slidenum">
              <a:rPr lang="en-US" smtClean="0"/>
              <a:t>‹#›</a:t>
            </a:fld>
            <a:endParaRPr lang="en-US"/>
          </a:p>
        </p:txBody>
      </p:sp>
    </p:spTree>
    <p:extLst>
      <p:ext uri="{BB962C8B-B14F-4D97-AF65-F5344CB8AC3E}">
        <p14:creationId xmlns:p14="http://schemas.microsoft.com/office/powerpoint/2010/main" val="904858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84FA58-58C9-436C-BB3D-788E22ADDD37}" type="datetimeFigureOut">
              <a:rPr lang="en-US" smtClean="0"/>
              <a:t>3/20/2022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FDBF9-17B9-4DAB-B52C-2FF3A032716E}" type="slidenum">
              <a:rPr lang="en-US" smtClean="0"/>
              <a:t>‹#›</a:t>
            </a:fld>
            <a:endParaRPr lang="en-US"/>
          </a:p>
        </p:txBody>
      </p:sp>
    </p:spTree>
    <p:extLst>
      <p:ext uri="{BB962C8B-B14F-4D97-AF65-F5344CB8AC3E}">
        <p14:creationId xmlns:p14="http://schemas.microsoft.com/office/powerpoint/2010/main" val="1982023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84FA58-58C9-436C-BB3D-788E22ADDD37}" type="datetimeFigureOut">
              <a:rPr lang="en-US" smtClean="0"/>
              <a:t>3/20/2022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7FDBF9-17B9-4DAB-B52C-2FF3A032716E}" type="slidenum">
              <a:rPr lang="en-US" smtClean="0"/>
              <a:t>‹#›</a:t>
            </a:fld>
            <a:endParaRPr lang="en-US"/>
          </a:p>
        </p:txBody>
      </p:sp>
    </p:spTree>
    <p:extLst>
      <p:ext uri="{BB962C8B-B14F-4D97-AF65-F5344CB8AC3E}">
        <p14:creationId xmlns:p14="http://schemas.microsoft.com/office/powerpoint/2010/main" val="3275736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84FA58-58C9-436C-BB3D-788E22ADDD37}" type="datetimeFigureOut">
              <a:rPr lang="en-US" smtClean="0"/>
              <a:t>3/20/2022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7FDBF9-17B9-4DAB-B52C-2FF3A032716E}" type="slidenum">
              <a:rPr lang="en-US" smtClean="0"/>
              <a:t>‹#›</a:t>
            </a:fld>
            <a:endParaRPr lang="en-US"/>
          </a:p>
        </p:txBody>
      </p:sp>
    </p:spTree>
    <p:extLst>
      <p:ext uri="{BB962C8B-B14F-4D97-AF65-F5344CB8AC3E}">
        <p14:creationId xmlns:p14="http://schemas.microsoft.com/office/powerpoint/2010/main" val="2364325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84FA58-58C9-436C-BB3D-788E22ADDD37}" type="datetimeFigureOut">
              <a:rPr lang="en-US" smtClean="0"/>
              <a:t>3/20/2022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7FDBF9-17B9-4DAB-B52C-2FF3A032716E}" type="slidenum">
              <a:rPr lang="en-US" smtClean="0"/>
              <a:t>‹#›</a:t>
            </a:fld>
            <a:endParaRPr lang="en-US"/>
          </a:p>
        </p:txBody>
      </p:sp>
    </p:spTree>
    <p:extLst>
      <p:ext uri="{BB962C8B-B14F-4D97-AF65-F5344CB8AC3E}">
        <p14:creationId xmlns:p14="http://schemas.microsoft.com/office/powerpoint/2010/main" val="3618842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84FA58-58C9-436C-BB3D-788E22ADDD37}" type="datetimeFigureOut">
              <a:rPr lang="en-US" smtClean="0"/>
              <a:t>3/20/2022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FDBF9-17B9-4DAB-B52C-2FF3A032716E}" type="slidenum">
              <a:rPr lang="en-US" smtClean="0"/>
              <a:t>‹#›</a:t>
            </a:fld>
            <a:endParaRPr lang="en-US"/>
          </a:p>
        </p:txBody>
      </p:sp>
    </p:spTree>
    <p:extLst>
      <p:ext uri="{BB962C8B-B14F-4D97-AF65-F5344CB8AC3E}">
        <p14:creationId xmlns:p14="http://schemas.microsoft.com/office/powerpoint/2010/main" val="1845347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84FA58-58C9-436C-BB3D-788E22ADDD37}" type="datetimeFigureOut">
              <a:rPr lang="en-US" smtClean="0"/>
              <a:t>3/20/2022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FDBF9-17B9-4DAB-B52C-2FF3A032716E}" type="slidenum">
              <a:rPr lang="en-US" smtClean="0"/>
              <a:t>‹#›</a:t>
            </a:fld>
            <a:endParaRPr lang="en-US"/>
          </a:p>
        </p:txBody>
      </p:sp>
    </p:spTree>
    <p:extLst>
      <p:ext uri="{BB962C8B-B14F-4D97-AF65-F5344CB8AC3E}">
        <p14:creationId xmlns:p14="http://schemas.microsoft.com/office/powerpoint/2010/main" val="2788931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84FA58-58C9-436C-BB3D-788E22ADDD37}" type="datetimeFigureOut">
              <a:rPr lang="en-US" smtClean="0"/>
              <a:t>3/20/2022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7FDBF9-17B9-4DAB-B52C-2FF3A032716E}" type="slidenum">
              <a:rPr lang="en-US" smtClean="0"/>
              <a:t>‹#›</a:t>
            </a:fld>
            <a:endParaRPr lang="en-US"/>
          </a:p>
        </p:txBody>
      </p:sp>
    </p:spTree>
    <p:extLst>
      <p:ext uri="{BB962C8B-B14F-4D97-AF65-F5344CB8AC3E}">
        <p14:creationId xmlns:p14="http://schemas.microsoft.com/office/powerpoint/2010/main" val="1230832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audio" Target="../media/media2.wav"/><Relationship Id="rId2" Type="http://schemas.microsoft.com/office/2007/relationships/media" Target="../media/media2.wav"/><Relationship Id="rId1" Type="http://schemas.openxmlformats.org/officeDocument/2006/relationships/tags" Target="../tags/tag9.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20.png"/><Relationship Id="rId5" Type="http://schemas.microsoft.com/office/2007/relationships/hdphoto" Target="../media/hdphoto2.wdp"/><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audio" Target="../media/media1.wav"/><Relationship Id="rId2" Type="http://schemas.microsoft.com/office/2007/relationships/media" Target="../media/media1.wav"/><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p:nvPr/>
        </p:nvSpPr>
        <p:spPr>
          <a:xfrm>
            <a:off x="483868" y="1139203"/>
            <a:ext cx="7870360" cy="1200329"/>
          </a:xfrm>
          <a:prstGeom prst="rect">
            <a:avLst/>
          </a:prstGeom>
          <a:noFill/>
          <a:ln w="9525">
            <a:noFill/>
          </a:ln>
        </p:spPr>
        <p:txBody>
          <a:bodyPr wrap="none">
            <a:spAutoFit/>
          </a:bodyPr>
          <a:lstStyle/>
          <a:p>
            <a:pPr algn="ctr"/>
            <a:r>
              <a:rPr lang="en-US" sz="3600" b="1" u="sng" dirty="0" smtClean="0">
                <a:solidFill>
                  <a:srgbClr val="FF0000"/>
                </a:solidFill>
                <a:latin typeface="Times New Roman" panose="02020603050405020304" pitchFamily="18" charset="0"/>
                <a:cs typeface="Times New Roman" panose="02020603050405020304" pitchFamily="18" charset="0"/>
              </a:rPr>
              <a:t>CHỦ ĐỀ 2</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smtClean="0">
                <a:solidFill>
                  <a:srgbClr val="008000"/>
                </a:solidFill>
                <a:latin typeface="Times New Roman" panose="02020603050405020304" pitchFamily="18" charset="0"/>
                <a:cs typeface="Times New Roman" panose="02020603050405020304" pitchFamily="18" charset="0"/>
              </a:rPr>
              <a:t>TRÁI ĐẤT- HÀNH TINH </a:t>
            </a:r>
          </a:p>
          <a:p>
            <a:pPr algn="ctr"/>
            <a:r>
              <a:rPr lang="en-US" sz="3600" b="1" dirty="0" smtClean="0">
                <a:solidFill>
                  <a:srgbClr val="008000"/>
                </a:solidFill>
                <a:latin typeface="Times New Roman" panose="02020603050405020304" pitchFamily="18" charset="0"/>
                <a:cs typeface="Times New Roman" panose="02020603050405020304" pitchFamily="18" charset="0"/>
              </a:rPr>
              <a:t>CỦA HỆ MẶT TRỜI</a:t>
            </a:r>
            <a:endParaRPr lang="vi-VN" altLang="x-none" sz="3600" dirty="0">
              <a:latin typeface="Times New Roman" panose="02020603050405020304" pitchFamily="18" charset="0"/>
              <a:ea typeface="Times New Roman" panose="02020603050405020304" pitchFamily="18" charset="0"/>
            </a:endParaRPr>
          </a:p>
        </p:txBody>
      </p:sp>
      <p:sp>
        <p:nvSpPr>
          <p:cNvPr id="5" name="Rectangle 4"/>
          <p:cNvSpPr/>
          <p:nvPr/>
        </p:nvSpPr>
        <p:spPr>
          <a:xfrm>
            <a:off x="0" y="2967335"/>
            <a:ext cx="8915400" cy="646331"/>
          </a:xfrm>
          <a:prstGeom prst="rect">
            <a:avLst/>
          </a:prstGeom>
        </p:spPr>
        <p:txBody>
          <a:bodyPr wrap="square">
            <a:spAutoFit/>
          </a:bodyPr>
          <a:lstStyle/>
          <a:p>
            <a:pPr algn="ctr"/>
            <a:r>
              <a:rPr lang="en-US" b="1" dirty="0">
                <a:ln/>
                <a:solidFill>
                  <a:schemeClr val="accent6">
                    <a:lumMod val="75000"/>
                  </a:schemeClr>
                </a:solidFill>
                <a:latin typeface="Times New Roman" pitchFamily="18" charset="0"/>
                <a:cs typeface="Times New Roman" pitchFamily="18" charset="0"/>
              </a:rPr>
              <a:t>I. VỊ TRÍ TRÁI ĐẤT </a:t>
            </a:r>
          </a:p>
          <a:p>
            <a:pPr algn="ctr"/>
            <a:r>
              <a:rPr lang="en-US" b="1" dirty="0">
                <a:ln/>
                <a:solidFill>
                  <a:schemeClr val="accent6">
                    <a:lumMod val="75000"/>
                  </a:schemeClr>
                </a:solidFill>
                <a:latin typeface="Times New Roman" pitchFamily="18" charset="0"/>
                <a:cs typeface="Times New Roman" pitchFamily="18" charset="0"/>
              </a:rPr>
              <a:t>TRONG HỆ MẶT TRỜI. HÌNH DẠNG, KÍCH THƯỚC CỦA TRÁI ĐẤT</a:t>
            </a:r>
          </a:p>
        </p:txBody>
      </p:sp>
      <p:sp>
        <p:nvSpPr>
          <p:cNvPr id="6" name="Rectangle 5"/>
          <p:cNvSpPr/>
          <p:nvPr/>
        </p:nvSpPr>
        <p:spPr>
          <a:xfrm>
            <a:off x="914400" y="3886200"/>
            <a:ext cx="8001000" cy="830997"/>
          </a:xfrm>
          <a:prstGeom prst="rect">
            <a:avLst/>
          </a:prstGeom>
        </p:spPr>
        <p:txBody>
          <a:bodyPr wrap="square">
            <a:spAutoFit/>
          </a:bodyPr>
          <a:lstStyle/>
          <a:p>
            <a:pPr lvl="0" fontAlgn="base">
              <a:spcBef>
                <a:spcPct val="0"/>
              </a:spcBef>
              <a:spcAft>
                <a:spcPct val="0"/>
              </a:spcAft>
              <a:defRPr/>
            </a:pP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rPr>
              <a:t>II. SỰ VẬN ĐỘNG TỰ QUAY </a:t>
            </a: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rPr>
              <a:t>QUANH TRỤC </a:t>
            </a: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rPr>
              <a:t>CỦA TRÁI ĐẤT VÀ CÁC HỆ QUẢ</a:t>
            </a:r>
          </a:p>
        </p:txBody>
      </p:sp>
      <p:sp>
        <p:nvSpPr>
          <p:cNvPr id="7" name="Rectangle 6"/>
          <p:cNvSpPr/>
          <p:nvPr/>
        </p:nvSpPr>
        <p:spPr>
          <a:xfrm>
            <a:off x="890587" y="5105400"/>
            <a:ext cx="8001000" cy="830997"/>
          </a:xfrm>
          <a:prstGeom prst="rect">
            <a:avLst/>
          </a:prstGeom>
        </p:spPr>
        <p:txBody>
          <a:bodyPr wrap="square">
            <a:spAutoFit/>
          </a:bodyPr>
          <a:lstStyle/>
          <a:p>
            <a:pPr lvl="0" fontAlgn="base">
              <a:spcBef>
                <a:spcPct val="0"/>
              </a:spcBef>
              <a:spcAft>
                <a:spcPct val="0"/>
              </a:spcAft>
              <a:defRPr/>
            </a:pP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rPr>
              <a:t>III</a:t>
            </a: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rPr>
              <a:t>. SỰ </a:t>
            </a: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rPr>
              <a:t>CHUYỂN ĐỘNG </a:t>
            </a: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rPr>
              <a:t>CỦA TRÁI </a:t>
            </a: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rPr>
              <a:t>ĐẤT QUANH MẶT TRỜI </a:t>
            </a: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rPr>
              <a:t>VÀ CÁC HỆ QUẢ</a:t>
            </a:r>
          </a:p>
        </p:txBody>
      </p:sp>
    </p:spTree>
    <p:extLst>
      <p:ext uri="{BB962C8B-B14F-4D97-AF65-F5344CB8AC3E}">
        <p14:creationId xmlns:p14="http://schemas.microsoft.com/office/powerpoint/2010/main" val="1183917722"/>
      </p:ext>
    </p:extLst>
  </p:cSld>
  <p:clrMapOvr>
    <a:masterClrMapping/>
  </p:clrMapOvr>
  <mc:AlternateContent xmlns:mc="http://schemas.openxmlformats.org/markup-compatibility/2006" xmlns:p14="http://schemas.microsoft.com/office/powerpoint/2010/main">
    <mc:Choice Requires="p14">
      <p:transition spd="slow" p14:dur="2000" advTm="24846"/>
    </mc:Choice>
    <mc:Fallback xmlns="">
      <p:transition spd="slow" advTm="2484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652" y="87016"/>
            <a:ext cx="8473788" cy="500137"/>
          </a:xfrm>
          <a:prstGeom prst="rect">
            <a:avLst/>
          </a:prstGeom>
          <a:noFill/>
        </p:spPr>
        <p:txBody>
          <a:bodyPr wrap="square" lIns="68580" tIns="34290" rIns="68580" bIns="34290" rtlCol="0">
            <a:spAutoFit/>
          </a:bodyPr>
          <a:lstStyle/>
          <a:p>
            <a:r>
              <a:rPr lang="en-US" sz="2800" b="1" dirty="0" smtClean="0">
                <a:solidFill>
                  <a:srgbClr val="FF0000"/>
                </a:solidFill>
                <a:latin typeface="Times New Roman" pitchFamily="18" charset="0"/>
                <a:cs typeface="Times New Roman" pitchFamily="18" charset="0"/>
              </a:rPr>
              <a:t>1. </a:t>
            </a:r>
            <a:r>
              <a:rPr lang="en-US" sz="2800" b="1" dirty="0" err="1" smtClean="0">
                <a:solidFill>
                  <a:srgbClr val="FF0000"/>
                </a:solidFill>
                <a:latin typeface="Times New Roman" pitchFamily="18" charset="0"/>
                <a:cs typeface="Times New Roman" pitchFamily="18" charset="0"/>
              </a:rPr>
              <a:t>Chuyển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động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tự</a:t>
            </a:r>
            <a:r>
              <a:rPr lang="en-US" sz="2800" b="1" dirty="0" smtClean="0">
                <a:solidFill>
                  <a:srgbClr val="FF0000"/>
                </a:solidFill>
                <a:latin typeface="Times New Roman" pitchFamily="18" charset="0"/>
                <a:cs typeface="Times New Roman" pitchFamily="18" charset="0"/>
              </a:rPr>
              <a:t> quay </a:t>
            </a:r>
            <a:r>
              <a:rPr lang="en-US" sz="2800" b="1" dirty="0" err="1" smtClean="0">
                <a:solidFill>
                  <a:srgbClr val="FF0000"/>
                </a:solidFill>
                <a:latin typeface="Times New Roman" pitchFamily="18" charset="0"/>
                <a:cs typeface="Times New Roman" pitchFamily="18" charset="0"/>
              </a:rPr>
              <a:t>quanh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trục</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
        <p:nvSpPr>
          <p:cNvPr id="7" name="TextBox 6"/>
          <p:cNvSpPr txBox="1"/>
          <p:nvPr/>
        </p:nvSpPr>
        <p:spPr>
          <a:xfrm>
            <a:off x="53581" y="691992"/>
            <a:ext cx="8473788" cy="500137"/>
          </a:xfrm>
          <a:prstGeom prst="rect">
            <a:avLst/>
          </a:prstGeom>
          <a:noFill/>
        </p:spPr>
        <p:txBody>
          <a:bodyPr wrap="square" lIns="68580" tIns="34290" rIns="68580" bIns="34290" rtlCol="0">
            <a:spAutoFit/>
          </a:bodyPr>
          <a:lstStyle/>
          <a:p>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Quan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sát</a:t>
            </a:r>
            <a:r>
              <a:rPr lang="en-US" sz="2800" b="1" dirty="0" smtClean="0">
                <a:solidFill>
                  <a:srgbClr val="FF0000"/>
                </a:solidFill>
                <a:latin typeface="Times New Roman" pitchFamily="18" charset="0"/>
                <a:cs typeface="Times New Roman" pitchFamily="18" charset="0"/>
              </a:rPr>
              <a:t> H6.1 </a:t>
            </a:r>
            <a:r>
              <a:rPr lang="en-US" sz="2800" b="1" dirty="0" err="1" smtClean="0">
                <a:solidFill>
                  <a:srgbClr val="FF0000"/>
                </a:solidFill>
                <a:latin typeface="Times New Roman" pitchFamily="18" charset="0"/>
                <a:cs typeface="Times New Roman" pitchFamily="18" charset="0"/>
              </a:rPr>
              <a:t>và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thông</a:t>
            </a:r>
            <a:r>
              <a:rPr lang="en-US" sz="2800" b="1" dirty="0" smtClean="0">
                <a:solidFill>
                  <a:srgbClr val="FF0000"/>
                </a:solidFill>
                <a:latin typeface="Times New Roman" pitchFamily="18" charset="0"/>
                <a:cs typeface="Times New Roman" pitchFamily="18" charset="0"/>
              </a:rPr>
              <a:t> tin </a:t>
            </a:r>
            <a:r>
              <a:rPr lang="en-US" sz="2800" b="1" dirty="0" err="1" smtClean="0">
                <a:solidFill>
                  <a:srgbClr val="FF0000"/>
                </a:solidFill>
                <a:latin typeface="Times New Roman" pitchFamily="18" charset="0"/>
                <a:cs typeface="Times New Roman" pitchFamily="18" charset="0"/>
              </a:rPr>
              <a:t>trong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em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hãy</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
        <p:nvSpPr>
          <p:cNvPr id="9" name="Rectangle 8"/>
          <p:cNvSpPr/>
          <p:nvPr/>
        </p:nvSpPr>
        <p:spPr>
          <a:xfrm>
            <a:off x="31015" y="1445238"/>
            <a:ext cx="5373387" cy="1307537"/>
          </a:xfrm>
          <a:prstGeom prst="rect">
            <a:avLst/>
          </a:prstGeom>
        </p:spPr>
        <p:txBody>
          <a:bodyPr wrap="square">
            <a:spAutoFit/>
          </a:bodyPr>
          <a:lstStyle/>
          <a:p>
            <a:pPr>
              <a:lnSpc>
                <a:spcPct val="150000"/>
              </a:lnSpc>
            </a:pP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Hướng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tự</a:t>
            </a:r>
            <a:r>
              <a:rPr lang="en-US" sz="2800" b="1" dirty="0" smtClean="0">
                <a:solidFill>
                  <a:srgbClr val="002060"/>
                </a:solidFill>
                <a:latin typeface="Times New Roman" pitchFamily="18" charset="0"/>
                <a:cs typeface="Times New Roman" pitchFamily="18" charset="0"/>
              </a:rPr>
              <a:t> quay </a:t>
            </a:r>
            <a:r>
              <a:rPr lang="en-US" sz="2800" b="1" dirty="0" err="1" smtClean="0">
                <a:solidFill>
                  <a:srgbClr val="002060"/>
                </a:solidFill>
                <a:latin typeface="Times New Roman" pitchFamily="18" charset="0"/>
                <a:cs typeface="Times New Roman" pitchFamily="18" charset="0"/>
              </a:rPr>
              <a:t>quanh</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trục</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của</a:t>
            </a:r>
            <a:r>
              <a:rPr lang="en-US" sz="2800" b="1" dirty="0" smtClean="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Trái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Đất</a:t>
            </a:r>
            <a:r>
              <a:rPr lang="en-US" sz="2800" b="1" dirty="0">
                <a:solidFill>
                  <a:srgbClr val="002060"/>
                </a:solidFill>
                <a:latin typeface="Times New Roman" pitchFamily="18" charset="0"/>
                <a:cs typeface="Times New Roman" pitchFamily="18" charset="0"/>
              </a:rPr>
              <a:t>.</a:t>
            </a:r>
          </a:p>
        </p:txBody>
      </p:sp>
      <p:sp>
        <p:nvSpPr>
          <p:cNvPr id="10" name="Rectangle 9"/>
          <p:cNvSpPr/>
          <p:nvPr/>
        </p:nvSpPr>
        <p:spPr>
          <a:xfrm>
            <a:off x="-1" y="2797102"/>
            <a:ext cx="5713549" cy="1307537"/>
          </a:xfrm>
          <a:prstGeom prst="rect">
            <a:avLst/>
          </a:prstGeom>
        </p:spPr>
        <p:txBody>
          <a:bodyPr wrap="square">
            <a:spAutoFit/>
          </a:bodyPr>
          <a:lstStyle/>
          <a:p>
            <a:pPr>
              <a:lnSpc>
                <a:spcPct val="150000"/>
              </a:lnSpc>
            </a:pPr>
            <a:r>
              <a:rPr lang="en-US" sz="2800" b="1" dirty="0" smtClean="0">
                <a:solidFill>
                  <a:srgbClr val="002060"/>
                </a:solidFill>
                <a:latin typeface="Times New Roman" pitchFamily="18" charset="0"/>
                <a:cs typeface="Times New Roman" pitchFamily="18" charset="0"/>
              </a:rPr>
              <a:t>- Cho </a:t>
            </a:r>
            <a:r>
              <a:rPr lang="en-US" sz="2800" b="1" dirty="0" err="1" smtClean="0">
                <a:solidFill>
                  <a:srgbClr val="002060"/>
                </a:solidFill>
                <a:latin typeface="Times New Roman" pitchFamily="18" charset="0"/>
                <a:cs typeface="Times New Roman" pitchFamily="18" charset="0"/>
              </a:rPr>
              <a:t>biết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thời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gian</a:t>
            </a:r>
            <a:r>
              <a:rPr lang="en-US" sz="2800" b="1" dirty="0" smtClean="0">
                <a:solidFill>
                  <a:srgbClr val="002060"/>
                </a:solidFill>
                <a:latin typeface="Times New Roman" pitchFamily="18" charset="0"/>
                <a:cs typeface="Times New Roman" pitchFamily="18" charset="0"/>
              </a:rPr>
              <a:t> quay </a:t>
            </a:r>
            <a:r>
              <a:rPr lang="en-US" sz="2800" b="1" dirty="0" err="1" smtClean="0">
                <a:solidFill>
                  <a:srgbClr val="002060"/>
                </a:solidFill>
                <a:latin typeface="Times New Roman" pitchFamily="18" charset="0"/>
                <a:cs typeface="Times New Roman" pitchFamily="18" charset="0"/>
              </a:rPr>
              <a:t>quanh</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trục</a:t>
            </a:r>
            <a:r>
              <a:rPr lang="en-US" sz="2800" b="1" dirty="0" smtClean="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của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Trái</a:t>
            </a:r>
            <a:r>
              <a:rPr lang="en-US" sz="2800" b="1" dirty="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Đất</a:t>
            </a:r>
            <a:r>
              <a:rPr lang="en-US" sz="2800" b="1" dirty="0" smtClean="0">
                <a:solidFill>
                  <a:srgbClr val="002060"/>
                </a:solidFill>
                <a:latin typeface="Times New Roman" pitchFamily="18" charset="0"/>
                <a:cs typeface="Times New Roman" pitchFamily="18" charset="0"/>
              </a:rPr>
              <a:t>.</a:t>
            </a:r>
            <a:endParaRPr lang="en-US" sz="2800" b="1" dirty="0">
              <a:solidFill>
                <a:srgbClr val="002060"/>
              </a:solidFill>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5087" y="387191"/>
            <a:ext cx="9429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8461" y="1356953"/>
            <a:ext cx="3739600" cy="3988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101049" y="1361318"/>
            <a:ext cx="1224998" cy="535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rPr>
              <a:t>Tây</a:t>
            </a:r>
            <a:endParaRPr lang="en-US" sz="1200" dirty="0">
              <a:solidFill>
                <a:schemeClr val="tx1"/>
              </a:solidFill>
            </a:endParaRPr>
          </a:p>
        </p:txBody>
      </p:sp>
    </p:spTree>
    <p:custDataLst>
      <p:tags r:id="rId1"/>
    </p:custDataLst>
    <p:extLst>
      <p:ext uri="{BB962C8B-B14F-4D97-AF65-F5344CB8AC3E}">
        <p14:creationId xmlns:p14="http://schemas.microsoft.com/office/powerpoint/2010/main" val="1404361205"/>
      </p:ext>
    </p:extLst>
  </p:cSld>
  <p:clrMapOvr>
    <a:masterClrMapping/>
  </p:clrMapOvr>
  <mc:AlternateContent xmlns:mc="http://schemas.openxmlformats.org/markup-compatibility/2006" xmlns:p14="http://schemas.microsoft.com/office/powerpoint/2010/main">
    <mc:Choice Requires="p14">
      <p:transition spd="slow" p14:dur="2000" advTm="8193"/>
    </mc:Choice>
    <mc:Fallback xmlns="">
      <p:transition spd="slow" advTm="81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wipe(down)">
                                      <p:cBhvr>
                                        <p:cTn id="35" dur="500"/>
                                        <p:tgtEl>
                                          <p:spTgt spid="3075"/>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652" y="87016"/>
            <a:ext cx="8473788" cy="500137"/>
          </a:xfrm>
          <a:prstGeom prst="rect">
            <a:avLst/>
          </a:prstGeom>
          <a:noFill/>
        </p:spPr>
        <p:txBody>
          <a:bodyPr wrap="square" lIns="68580" tIns="34290" rIns="68580" bIns="34290" rtlCol="0">
            <a:spAutoFit/>
          </a:bodyPr>
          <a:lstStyle/>
          <a:p>
            <a:r>
              <a:rPr lang="en-US" sz="2800" b="1" dirty="0" smtClean="0">
                <a:solidFill>
                  <a:srgbClr val="FF0000"/>
                </a:solidFill>
                <a:latin typeface="Times New Roman" pitchFamily="18" charset="0"/>
                <a:cs typeface="Times New Roman" pitchFamily="18" charset="0"/>
              </a:rPr>
              <a:t>1. </a:t>
            </a:r>
            <a:r>
              <a:rPr lang="en-US" sz="2800" b="1" dirty="0" err="1" smtClean="0">
                <a:solidFill>
                  <a:srgbClr val="FF0000"/>
                </a:solidFill>
                <a:latin typeface="Times New Roman" pitchFamily="18" charset="0"/>
                <a:cs typeface="Times New Roman" pitchFamily="18" charset="0"/>
              </a:rPr>
              <a:t>Chuyển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động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tự</a:t>
            </a:r>
            <a:r>
              <a:rPr lang="en-US" sz="2800" b="1" dirty="0" smtClean="0">
                <a:solidFill>
                  <a:srgbClr val="FF0000"/>
                </a:solidFill>
                <a:latin typeface="Times New Roman" pitchFamily="18" charset="0"/>
                <a:cs typeface="Times New Roman" pitchFamily="18" charset="0"/>
              </a:rPr>
              <a:t> quay </a:t>
            </a:r>
            <a:r>
              <a:rPr lang="en-US" sz="2800" b="1" dirty="0" err="1" smtClean="0">
                <a:solidFill>
                  <a:srgbClr val="FF0000"/>
                </a:solidFill>
                <a:latin typeface="Times New Roman" pitchFamily="18" charset="0"/>
                <a:cs typeface="Times New Roman" pitchFamily="18" charset="0"/>
              </a:rPr>
              <a:t>quanh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trục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của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Trái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Đất</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
        <p:nvSpPr>
          <p:cNvPr id="7" name="Rectangle 5"/>
          <p:cNvSpPr/>
          <p:nvPr/>
        </p:nvSpPr>
        <p:spPr>
          <a:xfrm>
            <a:off x="0" y="762000"/>
            <a:ext cx="8915400" cy="1727200"/>
          </a:xfrm>
          <a:prstGeom prst="rect">
            <a:avLst/>
          </a:prstGeom>
          <a:noFill/>
          <a:ln w="9525" cap="flat" cmpd="sng">
            <a:solidFill>
              <a:srgbClr val="FFFFFF"/>
            </a:solidFill>
            <a:prstDash val="solid"/>
            <a:miter/>
            <a:headEnd type="none" w="med" len="med"/>
            <a:tailEnd type="none" w="med" len="med"/>
          </a:ln>
        </p:spPr>
        <p:txBody>
          <a:bodyPr anchor="ctr"/>
          <a:lstStyle/>
          <a:p>
            <a:r>
              <a:rPr sz="4400" dirty="0">
                <a:solidFill>
                  <a:srgbClr val="003366"/>
                </a:solidFill>
                <a:latin typeface="Arial" panose="020B0604020202020204" pitchFamily="34" charset="0"/>
              </a:rPr>
              <a:t>-</a:t>
            </a:r>
            <a:r>
              <a:rPr sz="4400" b="1" dirty="0">
                <a:solidFill>
                  <a:srgbClr val="003366"/>
                </a:solidFill>
                <a:latin typeface="Times New Roman" panose="02020603050405020304" pitchFamily="18" charset="0"/>
                <a:cs typeface="Times New Roman" panose="02020603050405020304" pitchFamily="18" charset="0"/>
              </a:rPr>
              <a:t>Trái Đất tự quay quanh trục theo hướng từ Tây sang Đông</a:t>
            </a:r>
            <a:endParaRPr sz="4400" b="1" dirty="0">
              <a:solidFill>
                <a:srgbClr val="003366"/>
              </a:solidFill>
              <a:latin typeface="Times New Roman" panose="02020603050405020304" pitchFamily="18" charset="0"/>
              <a:ea typeface="Times New Roman" panose="02020603050405020304" pitchFamily="18" charset="0"/>
            </a:endParaRPr>
          </a:p>
        </p:txBody>
      </p:sp>
      <p:sp>
        <p:nvSpPr>
          <p:cNvPr id="8" name="Rectangle 6"/>
          <p:cNvSpPr/>
          <p:nvPr/>
        </p:nvSpPr>
        <p:spPr>
          <a:xfrm>
            <a:off x="-162154" y="2489200"/>
            <a:ext cx="8915400" cy="1727200"/>
          </a:xfrm>
          <a:prstGeom prst="rect">
            <a:avLst/>
          </a:prstGeom>
          <a:noFill/>
          <a:ln w="9525" cap="flat" cmpd="sng">
            <a:solidFill>
              <a:srgbClr val="FFFFFF"/>
            </a:solidFill>
            <a:prstDash val="solid"/>
            <a:miter/>
            <a:headEnd type="none" w="med" len="med"/>
            <a:tailEnd type="none" w="med" len="med"/>
          </a:ln>
        </p:spPr>
        <p:txBody>
          <a:bodyPr anchor="ctr"/>
          <a:lstStyle/>
          <a:p>
            <a:pPr algn="ctr"/>
            <a:r>
              <a:rPr sz="4400" dirty="0">
                <a:solidFill>
                  <a:srgbClr val="003366"/>
                </a:solidFill>
                <a:latin typeface="Arial" panose="020B0604020202020204" pitchFamily="34" charset="0"/>
              </a:rPr>
              <a:t>-</a:t>
            </a:r>
            <a:r>
              <a:rPr sz="4400" b="1" dirty="0">
                <a:solidFill>
                  <a:srgbClr val="003366"/>
                </a:solidFill>
                <a:latin typeface="Times New Roman" panose="02020603050405020304" pitchFamily="18" charset="0"/>
                <a:cs typeface="Times New Roman" panose="02020603050405020304" pitchFamily="18" charset="0"/>
              </a:rPr>
              <a:t>Thời gian quay </a:t>
            </a:r>
            <a:r>
              <a:rPr sz="4800" b="1" dirty="0">
                <a:solidFill>
                  <a:srgbClr val="003366"/>
                </a:solidFill>
                <a:latin typeface="Times New Roman" panose="02020603050405020304" pitchFamily="18" charset="0"/>
                <a:cs typeface="Times New Roman" panose="02020603050405020304" pitchFamily="18" charset="0"/>
              </a:rPr>
              <a:t>1v</a:t>
            </a:r>
            <a:r>
              <a:rPr sz="4400" b="1" dirty="0">
                <a:solidFill>
                  <a:srgbClr val="003366"/>
                </a:solidFill>
                <a:latin typeface="Times New Roman" panose="02020603050405020304" pitchFamily="18" charset="0"/>
                <a:cs typeface="Times New Roman" panose="02020603050405020304" pitchFamily="18" charset="0"/>
              </a:rPr>
              <a:t>òng quanh trục l</a:t>
            </a:r>
            <a:r>
              <a:rPr sz="4400" b="1" dirty="0">
                <a:solidFill>
                  <a:srgbClr val="003366"/>
                </a:solidFill>
                <a:latin typeface="Times New Roman" panose="02020603050405020304" pitchFamily="18" charset="0"/>
                <a:ea typeface="Times New Roman" panose="02020603050405020304" pitchFamily="18" charset="0"/>
              </a:rPr>
              <a:t>à</a:t>
            </a:r>
            <a:r>
              <a:rPr sz="4400" b="1" dirty="0">
                <a:solidFill>
                  <a:srgbClr val="003366"/>
                </a:solidFill>
                <a:latin typeface="Times New Roman" panose="02020603050405020304" pitchFamily="18" charset="0"/>
                <a:cs typeface="Times New Roman" panose="02020603050405020304" pitchFamily="18" charset="0"/>
              </a:rPr>
              <a:t> 24giờ (1 ng</a:t>
            </a:r>
            <a:r>
              <a:rPr sz="4400" b="1" dirty="0">
                <a:solidFill>
                  <a:srgbClr val="003366"/>
                </a:solidFill>
                <a:latin typeface="Times New Roman" panose="02020603050405020304" pitchFamily="18" charset="0"/>
                <a:ea typeface="Times New Roman" panose="02020603050405020304" pitchFamily="18" charset="0"/>
              </a:rPr>
              <a:t>à</a:t>
            </a:r>
            <a:r>
              <a:rPr sz="4400" b="1" dirty="0">
                <a:solidFill>
                  <a:srgbClr val="003366"/>
                </a:solidFill>
                <a:latin typeface="Times New Roman" panose="02020603050405020304" pitchFamily="18" charset="0"/>
                <a:cs typeface="Times New Roman" panose="02020603050405020304" pitchFamily="18" charset="0"/>
              </a:rPr>
              <a:t>y đêm)</a:t>
            </a:r>
            <a:endParaRPr sz="4400" b="1" dirty="0">
              <a:solidFill>
                <a:srgbClr val="003366"/>
              </a:solidFill>
              <a:latin typeface="Times New Roman" panose="02020603050405020304" pitchFamily="18" charset="0"/>
              <a:ea typeface="Times New Roman" panose="02020603050405020304" pitchFamily="18" charset="0"/>
            </a:endParaRP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824946187"/>
      </p:ext>
    </p:extLst>
  </p:cSld>
  <p:clrMapOvr>
    <a:masterClrMapping/>
  </p:clrMapOvr>
  <mc:AlternateContent xmlns:mc="http://schemas.openxmlformats.org/markup-compatibility/2006" xmlns:p14="http://schemas.microsoft.com/office/powerpoint/2010/main">
    <mc:Choice Requires="p14">
      <p:transition spd="slow" p14:dur="2000" advTm="2683"/>
    </mc:Choice>
    <mc:Fallback xmlns="">
      <p:transition spd="slow" advTm="26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6" fill="hold" display="0">
                  <p:stCondLst>
                    <p:cond delay="indefinite"/>
                  </p:stCondLst>
                  <p:endCondLst>
                    <p:cond evt="onStopAudio" delay="0">
                      <p:tgtEl>
                        <p:sldTgt/>
                      </p:tgtEl>
                    </p:cond>
                  </p:endCondLst>
                </p:cTn>
                <p:tgtEl>
                  <p:spTgt spid="2"/>
                </p:tgtEl>
              </p:cMediaNode>
            </p:audio>
          </p:childTnLst>
        </p:cTn>
      </p:par>
    </p:tnLst>
    <p:bldLst>
      <p:bldP spid="4" grpId="0"/>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7909" y="1183595"/>
            <a:ext cx="5629980" cy="3524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1412777"/>
            <a:ext cx="3672408" cy="1361911"/>
          </a:xfrm>
          <a:prstGeom prst="rect">
            <a:avLst/>
          </a:prstGeom>
          <a:noFill/>
        </p:spPr>
        <p:txBody>
          <a:bodyPr wrap="square" lIns="68580" tIns="34290" rIns="68580" bIns="34290" rtlCol="0">
            <a:spAutoFit/>
          </a:bodyPr>
          <a:lstStyle/>
          <a:p>
            <a:r>
              <a:rPr lang="en-US" sz="2800" b="1" dirty="0" smtClean="0">
                <a:solidFill>
                  <a:srgbClr val="FF000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Dựa</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vào</a:t>
            </a:r>
            <a:r>
              <a:rPr lang="en-US" sz="2800" b="1" dirty="0" smtClean="0">
                <a:solidFill>
                  <a:srgbClr val="002060"/>
                </a:solidFill>
                <a:latin typeface="Times New Roman" pitchFamily="18" charset="0"/>
                <a:cs typeface="Times New Roman" pitchFamily="18" charset="0"/>
              </a:rPr>
              <a:t> H6.2, H6.3, </a:t>
            </a:r>
            <a:r>
              <a:rPr lang="en-US" sz="2800" b="1" dirty="0" err="1" smtClean="0">
                <a:solidFill>
                  <a:srgbClr val="002060"/>
                </a:solidFill>
                <a:latin typeface="Times New Roman" pitchFamily="18" charset="0"/>
                <a:cs typeface="Times New Roman" pitchFamily="18" charset="0"/>
              </a:rPr>
              <a:t>và</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thông</a:t>
            </a:r>
            <a:r>
              <a:rPr lang="en-US" sz="2800" b="1" dirty="0" smtClean="0">
                <a:solidFill>
                  <a:srgbClr val="002060"/>
                </a:solidFill>
                <a:latin typeface="Times New Roman" pitchFamily="18" charset="0"/>
                <a:cs typeface="Times New Roman" pitchFamily="18" charset="0"/>
              </a:rPr>
              <a:t> tin </a:t>
            </a:r>
            <a:r>
              <a:rPr lang="en-US" sz="2800" b="1" dirty="0" err="1" smtClean="0">
                <a:solidFill>
                  <a:srgbClr val="002060"/>
                </a:solidFill>
                <a:latin typeface="Times New Roman" pitchFamily="18" charset="0"/>
                <a:cs typeface="Times New Roman" pitchFamily="18" charset="0"/>
              </a:rPr>
              <a:t>trong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bài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em</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hãy</a:t>
            </a:r>
            <a:r>
              <a:rPr lang="en-US" sz="2800" b="1" dirty="0" smtClean="0">
                <a:solidFill>
                  <a:srgbClr val="002060"/>
                </a:solidFill>
                <a:latin typeface="Times New Roman" pitchFamily="18" charset="0"/>
                <a:cs typeface="Times New Roman" pitchFamily="18" charset="0"/>
              </a:rPr>
              <a:t>:</a:t>
            </a:r>
            <a:endParaRPr lang="en-US" sz="2800" b="1" dirty="0">
              <a:solidFill>
                <a:srgbClr val="002060"/>
              </a:solidFill>
              <a:latin typeface="Times New Roman" pitchFamily="18" charset="0"/>
              <a:cs typeface="Times New Roman" pitchFamily="18" charset="0"/>
            </a:endParaRPr>
          </a:p>
        </p:txBody>
      </p:sp>
      <p:sp>
        <p:nvSpPr>
          <p:cNvPr id="4" name="TextBox 3"/>
          <p:cNvSpPr txBox="1"/>
          <p:nvPr/>
        </p:nvSpPr>
        <p:spPr>
          <a:xfrm>
            <a:off x="-58515" y="4586241"/>
            <a:ext cx="9225187" cy="1300356"/>
          </a:xfrm>
          <a:prstGeom prst="rect">
            <a:avLst/>
          </a:prstGeom>
          <a:solidFill>
            <a:schemeClr val="bg2"/>
          </a:solidFill>
        </p:spPr>
        <p:txBody>
          <a:bodyPr wrap="square" lIns="68580" tIns="34290" rIns="68580" bIns="34290" rtlCol="0">
            <a:spAutoFit/>
          </a:bodyPr>
          <a:lstStyle/>
          <a:p>
            <a:pPr marL="342900" indent="-342900">
              <a:buFontTx/>
              <a:buChar char="-"/>
            </a:pPr>
            <a:r>
              <a:rPr lang="en-US" sz="2400" b="1" dirty="0" err="1" smtClean="0">
                <a:solidFill>
                  <a:srgbClr val="FF0000"/>
                </a:solidFill>
                <a:latin typeface="Times New Roman" pitchFamily="18" charset="0"/>
                <a:cs typeface="Times New Roman" pitchFamily="18" charset="0"/>
              </a:rPr>
              <a:t>Tại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sao</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có</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sự</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luân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phiên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ngày</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đêm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kế</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tiếp</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nhau</a:t>
            </a:r>
            <a:r>
              <a:rPr lang="en-US" sz="2400" b="1" dirty="0" smtClean="0">
                <a:solidFill>
                  <a:srgbClr val="FF0000"/>
                </a:solidFill>
                <a:latin typeface="Times New Roman" pitchFamily="18" charset="0"/>
                <a:cs typeface="Times New Roman" pitchFamily="18" charset="0"/>
              </a:rPr>
              <a:t>?</a:t>
            </a:r>
          </a:p>
          <a:p>
            <a:pPr marL="457200" indent="-457200">
              <a:buFontTx/>
              <a:buChar char="-"/>
            </a:pPr>
            <a:endParaRPr lang="en-US" sz="3200" b="1" dirty="0">
              <a:solidFill>
                <a:srgbClr val="FF0000"/>
              </a:solidFill>
              <a:latin typeface="Times New Roman" pitchFamily="18" charset="0"/>
              <a:cs typeface="Times New Roman" pitchFamily="18" charset="0"/>
            </a:endParaRPr>
          </a:p>
          <a:p>
            <a:endParaRPr lang="en-US" sz="2400" b="1" dirty="0">
              <a:solidFill>
                <a:srgbClr val="FF0000"/>
              </a:solidFill>
              <a:latin typeface="Times New Roman" pitchFamily="18" charset="0"/>
              <a:cs typeface="Times New Roman" pitchFamily="18" charset="0"/>
            </a:endParaRPr>
          </a:p>
        </p:txBody>
      </p:sp>
      <p:sp>
        <p:nvSpPr>
          <p:cNvPr id="5" name="TextBox 4"/>
          <p:cNvSpPr txBox="1"/>
          <p:nvPr/>
        </p:nvSpPr>
        <p:spPr>
          <a:xfrm>
            <a:off x="164163" y="6213310"/>
            <a:ext cx="8473788" cy="500137"/>
          </a:xfrm>
          <a:prstGeom prst="rect">
            <a:avLst/>
          </a:prstGeom>
          <a:noFill/>
        </p:spPr>
        <p:txBody>
          <a:bodyPr wrap="square" lIns="68580" tIns="34290" rIns="68580" bIns="34290" rtlCol="0">
            <a:spAutoFit/>
          </a:bodyPr>
          <a:lstStyle/>
          <a:p>
            <a:r>
              <a:rPr lang="en-US" sz="2800" b="1" dirty="0" smtClean="0">
                <a:solidFill>
                  <a:srgbClr val="FF0000"/>
                </a:solidFill>
                <a:latin typeface="Times New Roman" pitchFamily="18" charset="0"/>
                <a:cs typeface="Times New Roman" pitchFamily="18" charset="0"/>
              </a:rPr>
              <a:t> </a:t>
            </a:r>
            <a:endParaRPr lang="en-US" b="1" dirty="0">
              <a:solidFill>
                <a:srgbClr val="FF0000"/>
              </a:solidFill>
              <a:latin typeface="Times New Roman" pitchFamily="18" charset="0"/>
              <a:cs typeface="Times New Roman" pitchFamily="18" charset="0"/>
            </a:endParaRPr>
          </a:p>
        </p:txBody>
      </p:sp>
      <p:sp>
        <p:nvSpPr>
          <p:cNvPr id="6" name="TextBox 5"/>
          <p:cNvSpPr txBox="1"/>
          <p:nvPr/>
        </p:nvSpPr>
        <p:spPr>
          <a:xfrm>
            <a:off x="-27196" y="-66039"/>
            <a:ext cx="9193868" cy="500137"/>
          </a:xfrm>
          <a:prstGeom prst="rect">
            <a:avLst/>
          </a:prstGeom>
          <a:noFill/>
        </p:spPr>
        <p:txBody>
          <a:bodyPr wrap="square" lIns="68580" tIns="34290" rIns="68580" bIns="34290" rtlCol="0">
            <a:spAutoFit/>
          </a:bodyPr>
          <a:lstStyle/>
          <a:p>
            <a:r>
              <a:rPr lang="en-US" sz="2800" b="1" dirty="0" smtClean="0">
                <a:solidFill>
                  <a:srgbClr val="FF0000"/>
                </a:solidFill>
                <a:latin typeface="Times New Roman" pitchFamily="18" charset="0"/>
                <a:cs typeface="Times New Roman" pitchFamily="18" charset="0"/>
              </a:rPr>
              <a:t>2. </a:t>
            </a:r>
            <a:r>
              <a:rPr lang="en-US" sz="2800" b="1" dirty="0" err="1">
                <a:solidFill>
                  <a:srgbClr val="FF0000"/>
                </a:solidFill>
                <a:latin typeface="Times New Roman" pitchFamily="18" charset="0"/>
                <a:cs typeface="Times New Roman" pitchFamily="18" charset="0"/>
              </a:rPr>
              <a:t>H</a:t>
            </a:r>
            <a:r>
              <a:rPr lang="en-US" sz="2800" b="1" dirty="0" err="1" smtClean="0">
                <a:solidFill>
                  <a:srgbClr val="FF0000"/>
                </a:solidFill>
                <a:latin typeface="Times New Roman" pitchFamily="18" charset="0"/>
                <a:cs typeface="Times New Roman" pitchFamily="18" charset="0"/>
              </a:rPr>
              <a:t>ệ</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quả</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chuyển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động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tự</a:t>
            </a:r>
            <a:r>
              <a:rPr lang="en-US" sz="2800" b="1" dirty="0" smtClean="0">
                <a:solidFill>
                  <a:srgbClr val="FF0000"/>
                </a:solidFill>
                <a:latin typeface="Times New Roman" pitchFamily="18" charset="0"/>
                <a:cs typeface="Times New Roman" pitchFamily="18" charset="0"/>
              </a:rPr>
              <a:t> quay </a:t>
            </a:r>
            <a:r>
              <a:rPr lang="en-US" sz="2800" b="1" dirty="0" err="1" smtClean="0">
                <a:solidFill>
                  <a:srgbClr val="FF0000"/>
                </a:solidFill>
                <a:latin typeface="Times New Roman" pitchFamily="18" charset="0"/>
                <a:cs typeface="Times New Roman" pitchFamily="18" charset="0"/>
              </a:rPr>
              <a:t>quanh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trục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của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Trái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Đất</a:t>
            </a:r>
            <a:r>
              <a:rPr lang="en-US" sz="2800" b="1" dirty="0" smtClean="0">
                <a:solidFill>
                  <a:srgbClr val="FF0000"/>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p:txBody>
      </p:sp>
      <p:sp>
        <p:nvSpPr>
          <p:cNvPr id="7" name="TextBox 6"/>
          <p:cNvSpPr txBox="1"/>
          <p:nvPr/>
        </p:nvSpPr>
        <p:spPr>
          <a:xfrm>
            <a:off x="69613" y="578204"/>
            <a:ext cx="9193868" cy="500137"/>
          </a:xfrm>
          <a:prstGeom prst="rect">
            <a:avLst/>
          </a:prstGeom>
          <a:noFill/>
        </p:spPr>
        <p:txBody>
          <a:bodyPr wrap="square" lIns="68580" tIns="34290" rIns="68580" bIns="34290" rtlCol="0">
            <a:spAutoFit/>
          </a:bodyPr>
          <a:lstStyle/>
          <a:p>
            <a:r>
              <a:rPr lang="en-US" sz="2800" b="1" dirty="0" smtClean="0">
                <a:solidFill>
                  <a:schemeClr val="bg1"/>
                </a:solidFill>
                <a:latin typeface="Times New Roman" pitchFamily="18" charset="0"/>
                <a:cs typeface="Times New Roman" pitchFamily="18" charset="0"/>
              </a:rPr>
              <a:t>a/ </a:t>
            </a:r>
            <a:r>
              <a:rPr lang="en-US" sz="2800" b="1" dirty="0" err="1" smtClean="0">
                <a:solidFill>
                  <a:schemeClr val="bg1"/>
                </a:solidFill>
                <a:latin typeface="Times New Roman" pitchFamily="18" charset="0"/>
                <a:cs typeface="Times New Roman" pitchFamily="18" charset="0"/>
              </a:rPr>
              <a:t>Sự</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luân</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phiên</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ngày</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đêm</a:t>
            </a:r>
            <a:r>
              <a:rPr lang="en-US" sz="2800" b="1" dirty="0" smtClean="0">
                <a:solidFill>
                  <a:schemeClr val="bg1"/>
                </a:solidFill>
                <a:latin typeface="Times New Roman" pitchFamily="18" charset="0"/>
                <a:cs typeface="Times New Roman" pitchFamily="18" charset="0"/>
              </a:rPr>
              <a:t>.</a:t>
            </a:r>
            <a:endParaRPr lang="en-US" sz="2800" b="1" dirty="0">
              <a:solidFill>
                <a:schemeClr val="bg1"/>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531492450"/>
      </p:ext>
    </p:extLst>
  </p:cSld>
  <p:clrMapOvr>
    <a:masterClrMapping/>
  </p:clrMapOvr>
  <mc:AlternateContent xmlns:mc="http://schemas.openxmlformats.org/markup-compatibility/2006" xmlns:p14="http://schemas.microsoft.com/office/powerpoint/2010/main">
    <mc:Choice Requires="p14">
      <p:transition spd="slow" p14:dur="2000" advTm="14849"/>
    </mc:Choice>
    <mc:Fallback xmlns="">
      <p:transition spd="slow" advTm="148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ppt_x</p:attrName>
                                        </p:attrNameLst>
                                      </p:cBhvr>
                                      <p:tavLst>
                                        <p:tav tm="0">
                                          <p:val>
                                            <p:strVal val="#ppt_x-.2"/>
                                          </p:val>
                                        </p:tav>
                                        <p:tav tm="100000">
                                          <p:val>
                                            <p:strVal val="#ppt_x"/>
                                          </p:val>
                                        </p:tav>
                                      </p:tavLst>
                                    </p:anim>
                                    <p:anim calcmode="lin" valueType="num">
                                      <p:cBhvr>
                                        <p:cTn id="2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1333500"/>
            <a:ext cx="9144000" cy="685800"/>
          </a:xfrm>
          <a:prstGeom prst="rect">
            <a:avLst/>
          </a:prstGeom>
          <a:no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3200" b="1" i="0" u="sng"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en-US" sz="3200" b="1" u="sng" noProof="0" dirty="0">
                <a:solidFill>
                  <a:srgbClr val="FF0000"/>
                </a:solidFill>
                <a:latin typeface="Arial" panose="020B0604020202020204" pitchFamily="34" charset="0"/>
              </a:rPr>
              <a:t>1</a:t>
            </a:r>
            <a:r>
              <a:rPr kumimoji="0" lang="en-US" sz="3200" b="1" i="0" u="sng" strike="noStrike" kern="1200" cap="none" spc="0" normalizeH="0" baseline="0" noProof="0" dirty="0" smtClean="0">
                <a:ln>
                  <a:noFill/>
                </a:ln>
                <a:solidFill>
                  <a:srgbClr val="FF0000"/>
                </a:solidFill>
                <a:effectLst/>
                <a:uLnTx/>
                <a:uFillTx/>
                <a:latin typeface="Arial" panose="020B0604020202020204" pitchFamily="34" charset="0"/>
                <a:ea typeface="+mn-ea"/>
                <a:cs typeface="+mn-cs"/>
              </a:rPr>
              <a:t>. CHUYỂN</a:t>
            </a:r>
            <a:r>
              <a:rPr kumimoji="0" lang="en-US" sz="3200" b="1" i="0" u="sng" strike="noStrike" kern="1200" cap="none" spc="0" normalizeH="0" noProof="0" dirty="0" smtClean="0">
                <a:ln>
                  <a:noFill/>
                </a:ln>
                <a:solidFill>
                  <a:srgbClr val="FF0000"/>
                </a:solidFill>
                <a:effectLst/>
                <a:uLnTx/>
                <a:uFillTx/>
                <a:latin typeface="Arial" panose="020B0604020202020204" pitchFamily="34" charset="0"/>
                <a:ea typeface="+mn-ea"/>
                <a:cs typeface="+mn-cs"/>
              </a:rPr>
              <a:t> </a:t>
            </a:r>
            <a:r>
              <a:rPr kumimoji="0" lang="en-US" sz="3200" b="1" i="0" u="sng" strike="noStrike" kern="1200" cap="none" spc="0" normalizeH="0" baseline="0" noProof="0" dirty="0" smtClean="0">
                <a:ln>
                  <a:noFill/>
                </a:ln>
                <a:solidFill>
                  <a:srgbClr val="FF0000"/>
                </a:solidFill>
                <a:effectLst/>
                <a:uLnTx/>
                <a:uFillTx/>
                <a:latin typeface="Arial" panose="020B0604020202020204" pitchFamily="34" charset="0"/>
                <a:ea typeface="+mn-ea"/>
                <a:cs typeface="+mn-cs"/>
              </a:rPr>
              <a:t>ĐỘNG TỰ</a:t>
            </a:r>
            <a:r>
              <a:rPr kumimoji="0" lang="en-US" sz="3200" b="1" i="0" u="sng" strike="noStrike" kern="1200" cap="none" spc="0" normalizeH="0" noProof="0" dirty="0" smtClean="0">
                <a:ln>
                  <a:noFill/>
                </a:ln>
                <a:solidFill>
                  <a:srgbClr val="FF0000"/>
                </a:solidFill>
                <a:effectLst/>
                <a:uLnTx/>
                <a:uFillTx/>
                <a:latin typeface="Arial" panose="020B0604020202020204" pitchFamily="34" charset="0"/>
                <a:ea typeface="+mn-ea"/>
                <a:cs typeface="+mn-cs"/>
              </a:rPr>
              <a:t> QUAY </a:t>
            </a:r>
            <a:r>
              <a:rPr kumimoji="0" lang="en-US" sz="3200" b="1" i="0" u="sng" strike="noStrike" kern="1200" cap="none" spc="0" normalizeH="0" baseline="0" noProof="0" dirty="0" smtClean="0">
                <a:ln>
                  <a:noFill/>
                </a:ln>
                <a:solidFill>
                  <a:srgbClr val="FF0000"/>
                </a:solidFill>
                <a:effectLst/>
                <a:uLnTx/>
                <a:uFillTx/>
                <a:latin typeface="Arial" panose="020B0604020202020204" pitchFamily="34" charset="0"/>
                <a:ea typeface="+mn-ea"/>
                <a:cs typeface="+mn-cs"/>
              </a:rPr>
              <a:t>QUANH </a:t>
            </a:r>
            <a:r>
              <a:rPr kumimoji="0" lang="en-US" sz="3200" b="1" i="0" u="sng" strike="noStrike" kern="1200" cap="none" spc="0" normalizeH="0" baseline="0" noProof="0" dirty="0">
                <a:ln>
                  <a:noFill/>
                </a:ln>
                <a:solidFill>
                  <a:srgbClr val="FF0000"/>
                </a:solidFill>
                <a:effectLst/>
                <a:uLnTx/>
                <a:uFillTx/>
                <a:latin typeface="Arial" panose="020B0604020202020204" pitchFamily="34" charset="0"/>
                <a:ea typeface="+mn-ea"/>
                <a:cs typeface="+mn-cs"/>
              </a:rPr>
              <a:t>TRỤC:</a:t>
            </a:r>
          </a:p>
          <a:p>
            <a:pPr marL="457200" marR="0" lvl="0" indent="-457200" algn="l" defTabSz="914400" rtl="0" eaLnBrk="0" fontAlgn="base" latinLnBrk="0" hangingPunct="0">
              <a:lnSpc>
                <a:spcPct val="100000"/>
              </a:lnSpc>
              <a:spcBef>
                <a:spcPct val="0"/>
              </a:spcBef>
              <a:spcAft>
                <a:spcPct val="0"/>
              </a:spcAft>
              <a:buClrTx/>
              <a:buSzTx/>
              <a:buFontTx/>
              <a:buAutoNum type="romanUcPeriod"/>
              <a:defRPr/>
            </a:pPr>
            <a:endParaRPr kumimoji="0" lang="en-US" sz="3200" b="1" i="0" u="sng" strike="noStrike" kern="1200" cap="none" spc="0" normalizeH="0" baseline="0" noProof="0" dirty="0">
              <a:ln>
                <a:noFill/>
              </a:ln>
              <a:solidFill>
                <a:srgbClr val="008000"/>
              </a:solidFill>
              <a:effectLst/>
              <a:uLnTx/>
              <a:uFillTx/>
              <a:latin typeface="VNI-Avo" pitchFamily="2" charset="0"/>
              <a:ea typeface="+mn-ea"/>
              <a:cs typeface="+mn-cs"/>
            </a:endParaRPr>
          </a:p>
        </p:txBody>
      </p:sp>
      <p:sp>
        <p:nvSpPr>
          <p:cNvPr id="29699" name="Text Box 3"/>
          <p:cNvSpPr txBox="1"/>
          <p:nvPr/>
        </p:nvSpPr>
        <p:spPr>
          <a:xfrm>
            <a:off x="152400" y="152400"/>
            <a:ext cx="8839200" cy="1077218"/>
          </a:xfrm>
          <a:prstGeom prst="rect">
            <a:avLst/>
          </a:prstGeom>
          <a:noFill/>
          <a:ln w="9525">
            <a:noFill/>
          </a:ln>
        </p:spPr>
        <p:txBody>
          <a:bodyPr>
            <a:spAutoFit/>
          </a:bodyPr>
          <a:lstStyle/>
          <a:p>
            <a:pPr algn="ctr">
              <a:spcBef>
                <a:spcPct val="50000"/>
              </a:spcBef>
            </a:pPr>
            <a:r>
              <a:rPr lang="en-US" sz="3200" b="1" dirty="0" smtClean="0">
                <a:solidFill>
                  <a:srgbClr val="FF0000"/>
                </a:solidFill>
                <a:latin typeface="Arial" panose="020B0604020202020204" pitchFamily="34" charset="0"/>
              </a:rPr>
              <a:t>II</a:t>
            </a:r>
            <a:r>
              <a:rPr lang="en-US" sz="3200" b="1" dirty="0">
                <a:solidFill>
                  <a:srgbClr val="FF0000"/>
                </a:solidFill>
                <a:latin typeface="Arial" panose="020B0604020202020204" pitchFamily="34" charset="0"/>
              </a:rPr>
              <a:t>.</a:t>
            </a:r>
            <a:r>
              <a:rPr sz="3200" b="1" dirty="0" smtClean="0">
                <a:solidFill>
                  <a:srgbClr val="FF0000"/>
                </a:solidFill>
                <a:latin typeface="Arial" panose="020B0604020202020204" pitchFamily="34" charset="0"/>
              </a:rPr>
              <a:t> </a:t>
            </a:r>
            <a:r>
              <a:rPr lang="en-US" sz="3200" b="1" dirty="0" smtClean="0">
                <a:solidFill>
                  <a:srgbClr val="FF0000"/>
                </a:solidFill>
                <a:latin typeface="Arial" panose="020B0604020202020204" pitchFamily="34" charset="0"/>
              </a:rPr>
              <a:t>CHUYỂN </a:t>
            </a:r>
            <a:r>
              <a:rPr sz="3200" b="1" dirty="0" smtClean="0">
                <a:solidFill>
                  <a:srgbClr val="FF0000"/>
                </a:solidFill>
                <a:latin typeface="Arial" panose="020B0604020202020204" pitchFamily="34" charset="0"/>
              </a:rPr>
              <a:t>ĐỘNG </a:t>
            </a:r>
            <a:r>
              <a:rPr sz="3200" b="1" dirty="0">
                <a:solidFill>
                  <a:srgbClr val="FF0000"/>
                </a:solidFill>
                <a:latin typeface="Arial" panose="020B0604020202020204" pitchFamily="34" charset="0"/>
              </a:rPr>
              <a:t>TỰ QUAY QUANH TRỤC </a:t>
            </a:r>
            <a:r>
              <a:rPr lang="en-US" sz="3200" b="1" dirty="0" smtClean="0">
                <a:solidFill>
                  <a:srgbClr val="FF0000"/>
                </a:solidFill>
                <a:latin typeface="Arial" panose="020B0604020202020204" pitchFamily="34" charset="0"/>
              </a:rPr>
              <a:t>C</a:t>
            </a:r>
            <a:r>
              <a:rPr sz="3200" b="1" dirty="0" smtClean="0">
                <a:solidFill>
                  <a:srgbClr val="FF0000"/>
                </a:solidFill>
                <a:latin typeface="Arial" panose="020B0604020202020204" pitchFamily="34" charset="0"/>
              </a:rPr>
              <a:t>ỦA </a:t>
            </a:r>
            <a:r>
              <a:rPr sz="3200" b="1" dirty="0">
                <a:solidFill>
                  <a:srgbClr val="FF0000"/>
                </a:solidFill>
                <a:latin typeface="Arial" panose="020B0604020202020204" pitchFamily="34" charset="0"/>
              </a:rPr>
              <a:t>TRÁI ĐẤT VÀ CÁC HỆ </a:t>
            </a:r>
            <a:r>
              <a:rPr sz="3200" b="1" dirty="0" smtClean="0">
                <a:solidFill>
                  <a:srgbClr val="FF0000"/>
                </a:solidFill>
                <a:latin typeface="Arial" panose="020B0604020202020204" pitchFamily="34" charset="0"/>
              </a:rPr>
              <a:t>QUẢ</a:t>
            </a:r>
            <a:endParaRPr sz="3200" b="1" dirty="0">
              <a:solidFill>
                <a:srgbClr val="FF0000"/>
              </a:solidFill>
              <a:latin typeface="Arial" panose="020B0604020202020204" pitchFamily="34" charset="0"/>
            </a:endParaRPr>
          </a:p>
        </p:txBody>
      </p:sp>
      <p:pic>
        <p:nvPicPr>
          <p:cNvPr id="31748" name="Picture 6" descr="book9"/>
          <p:cNvPicPr>
            <a:picLocks noChangeAspect="1"/>
          </p:cNvPicPr>
          <p:nvPr/>
        </p:nvPicPr>
        <p:blipFill>
          <a:blip r:embed="rId3"/>
          <a:stretch>
            <a:fillRect/>
          </a:stretch>
        </p:blipFill>
        <p:spPr>
          <a:xfrm flipH="1">
            <a:off x="7620000" y="5334000"/>
            <a:ext cx="1371600" cy="1422400"/>
          </a:xfrm>
          <a:prstGeom prst="rect">
            <a:avLst/>
          </a:prstGeom>
          <a:noFill/>
          <a:ln w="9525">
            <a:noFill/>
          </a:ln>
        </p:spPr>
      </p:pic>
      <p:sp>
        <p:nvSpPr>
          <p:cNvPr id="150536" name="Text Box 8"/>
          <p:cNvSpPr txBox="1"/>
          <p:nvPr/>
        </p:nvSpPr>
        <p:spPr>
          <a:xfrm>
            <a:off x="38100" y="2073340"/>
            <a:ext cx="9296400" cy="1815882"/>
          </a:xfrm>
          <a:prstGeom prst="rect">
            <a:avLst/>
          </a:prstGeom>
          <a:noFill/>
          <a:ln w="9525">
            <a:noFill/>
          </a:ln>
        </p:spPr>
        <p:txBody>
          <a:bodyPr>
            <a:spAutoFit/>
          </a:bodyPr>
          <a:lstStyle/>
          <a:p>
            <a:pPr>
              <a:spcBef>
                <a:spcPct val="50000"/>
              </a:spcBef>
            </a:pPr>
            <a:r>
              <a:rPr lang="en-US" sz="3200" b="1" dirty="0">
                <a:solidFill>
                  <a:srgbClr val="FF0000"/>
                </a:solidFill>
                <a:latin typeface="Arial" panose="020B0604020202020204" pitchFamily="34" charset="0"/>
              </a:rPr>
              <a:t>2</a:t>
            </a:r>
            <a:r>
              <a:rPr sz="3200" b="1" dirty="0" smtClean="0">
                <a:solidFill>
                  <a:srgbClr val="FF0000"/>
                </a:solidFill>
                <a:latin typeface="Arial" panose="020B0604020202020204" pitchFamily="34" charset="0"/>
              </a:rPr>
              <a:t>. </a:t>
            </a:r>
            <a:r>
              <a:rPr sz="3200" b="1" u="sng" dirty="0">
                <a:solidFill>
                  <a:srgbClr val="FF0000"/>
                </a:solidFill>
                <a:latin typeface="Arial" panose="020B0604020202020204" pitchFamily="34" charset="0"/>
              </a:rPr>
              <a:t>HỆ QUẢ SỰ </a:t>
            </a:r>
            <a:r>
              <a:rPr lang="en-US" sz="3200" b="1" u="sng" dirty="0" smtClean="0">
                <a:solidFill>
                  <a:srgbClr val="FF0000"/>
                </a:solidFill>
                <a:latin typeface="Arial" panose="020B0604020202020204" pitchFamily="34" charset="0"/>
              </a:rPr>
              <a:t>CHUYỂN </a:t>
            </a:r>
            <a:r>
              <a:rPr sz="3200" b="1" u="sng" dirty="0" smtClean="0">
                <a:solidFill>
                  <a:srgbClr val="FF0000"/>
                </a:solidFill>
                <a:latin typeface="Arial" panose="020B0604020202020204" pitchFamily="34" charset="0"/>
              </a:rPr>
              <a:t> </a:t>
            </a:r>
            <a:r>
              <a:rPr sz="3200" b="1" u="sng" dirty="0">
                <a:solidFill>
                  <a:srgbClr val="FF0000"/>
                </a:solidFill>
                <a:latin typeface="Arial" panose="020B0604020202020204" pitchFamily="34" charset="0"/>
              </a:rPr>
              <a:t>ĐỘNG TỰ QUAY QUANH TRỤC CỦA TRÁI ĐẤT:</a:t>
            </a:r>
          </a:p>
          <a:p>
            <a:pPr>
              <a:spcBef>
                <a:spcPct val="50000"/>
              </a:spcBef>
            </a:pPr>
            <a:endParaRPr sz="3200" b="1" u="sng" dirty="0">
              <a:solidFill>
                <a:srgbClr val="FF0000"/>
              </a:solidFill>
              <a:latin typeface="VNI-Souvir" pitchFamily="2" charset="0"/>
            </a:endParaRPr>
          </a:p>
        </p:txBody>
      </p:sp>
      <p:sp>
        <p:nvSpPr>
          <p:cNvPr id="26630" name="Rectangle 5"/>
          <p:cNvSpPr/>
          <p:nvPr/>
        </p:nvSpPr>
        <p:spPr>
          <a:xfrm>
            <a:off x="228600" y="4495800"/>
            <a:ext cx="8915400" cy="1569660"/>
          </a:xfrm>
          <a:prstGeom prst="rect">
            <a:avLst/>
          </a:prstGeom>
          <a:noFill/>
          <a:ln w="9525">
            <a:noFill/>
          </a:ln>
        </p:spPr>
        <p:txBody>
          <a:bodyPr>
            <a:spAutoFit/>
          </a:bodyPr>
          <a:lstStyle/>
          <a:p>
            <a:r>
              <a:rPr lang="vi-VN" altLang="x-none" sz="3200" b="1" dirty="0">
                <a:solidFill>
                  <a:srgbClr val="000099"/>
                </a:solidFill>
                <a:latin typeface="Arial" panose="020B0604020202020204" pitchFamily="34" charset="0"/>
              </a:rPr>
              <a:t>Do Trái Đất tự quay quanh trục từ Tây sang Đông nên khắp mọi nơi trên Trái Đất đều lần lượt có ngày và đêm</a:t>
            </a:r>
            <a:r>
              <a:rPr lang="vi-VN" altLang="x-none" sz="3200" b="1" dirty="0">
                <a:latin typeface="Arial" panose="020B0604020202020204" pitchFamily="34" charset="0"/>
              </a:rPr>
              <a:t>.</a:t>
            </a:r>
          </a:p>
        </p:txBody>
      </p:sp>
      <p:sp>
        <p:nvSpPr>
          <p:cNvPr id="29703" name="Text Box 9"/>
          <p:cNvSpPr txBox="1"/>
          <p:nvPr/>
        </p:nvSpPr>
        <p:spPr>
          <a:xfrm>
            <a:off x="0" y="3505201"/>
            <a:ext cx="8915400" cy="1323439"/>
          </a:xfrm>
          <a:prstGeom prst="rect">
            <a:avLst/>
          </a:prstGeom>
          <a:noFill/>
          <a:ln w="9525">
            <a:noFill/>
          </a:ln>
        </p:spPr>
        <p:txBody>
          <a:bodyPr>
            <a:spAutoFit/>
          </a:bodyPr>
          <a:lstStyle/>
          <a:p>
            <a:pPr>
              <a:spcBef>
                <a:spcPct val="50000"/>
              </a:spcBef>
            </a:pPr>
            <a:r>
              <a:rPr sz="3200" dirty="0">
                <a:solidFill>
                  <a:srgbClr val="FFFF66"/>
                </a:solidFill>
                <a:latin typeface="Arial" panose="020B0604020202020204" pitchFamily="34" charset="0"/>
              </a:rPr>
              <a:t> </a:t>
            </a:r>
            <a:r>
              <a:rPr lang="en-US" sz="3200" b="1" dirty="0" smtClean="0">
                <a:solidFill>
                  <a:srgbClr val="FF0000"/>
                </a:solidFill>
                <a:latin typeface="Arial" panose="020B0604020202020204" pitchFamily="34" charset="0"/>
              </a:rPr>
              <a:t>a</a:t>
            </a:r>
            <a:r>
              <a:rPr lang="vi-VN" altLang="x-none" sz="3200" b="1" dirty="0" smtClean="0">
                <a:solidFill>
                  <a:srgbClr val="FF0000"/>
                </a:solidFill>
                <a:latin typeface="Arial" panose="020B0604020202020204" pitchFamily="34" charset="0"/>
              </a:rPr>
              <a:t>. </a:t>
            </a:r>
            <a:r>
              <a:rPr lang="en-US" altLang="x-none" sz="3200" b="1" u="sng" dirty="0" err="1" smtClean="0">
                <a:solidFill>
                  <a:srgbClr val="FF0000"/>
                </a:solidFill>
                <a:latin typeface="Arial" panose="020B0604020202020204" pitchFamily="34" charset="0"/>
              </a:rPr>
              <a:t>Sự</a:t>
            </a:r>
            <a:r>
              <a:rPr lang="en-US" altLang="x-none" sz="3200" b="1" u="sng" dirty="0" smtClean="0">
                <a:solidFill>
                  <a:srgbClr val="FF0000"/>
                </a:solidFill>
                <a:latin typeface="Arial" panose="020B0604020202020204" pitchFamily="34" charset="0"/>
              </a:rPr>
              <a:t> </a:t>
            </a:r>
            <a:r>
              <a:rPr lang="en-US" altLang="x-none" sz="3200" b="1" u="sng" dirty="0" err="1" smtClean="0">
                <a:solidFill>
                  <a:srgbClr val="FF0000"/>
                </a:solidFill>
                <a:latin typeface="Arial" panose="020B0604020202020204" pitchFamily="34" charset="0"/>
              </a:rPr>
              <a:t>luân</a:t>
            </a:r>
            <a:r>
              <a:rPr lang="en-US" altLang="x-none" sz="3200" b="1" u="sng" dirty="0" smtClean="0">
                <a:solidFill>
                  <a:srgbClr val="FF0000"/>
                </a:solidFill>
                <a:latin typeface="Arial" panose="020B0604020202020204" pitchFamily="34" charset="0"/>
              </a:rPr>
              <a:t> </a:t>
            </a:r>
            <a:r>
              <a:rPr lang="en-US" altLang="x-none" sz="3200" b="1" u="sng" dirty="0" err="1" smtClean="0">
                <a:solidFill>
                  <a:srgbClr val="FF0000"/>
                </a:solidFill>
                <a:latin typeface="Arial" panose="020B0604020202020204" pitchFamily="34" charset="0"/>
              </a:rPr>
              <a:t>phiên</a:t>
            </a:r>
            <a:r>
              <a:rPr lang="en-US" altLang="x-none" sz="3200" b="1" u="sng" dirty="0" smtClean="0">
                <a:solidFill>
                  <a:srgbClr val="FF0000"/>
                </a:solidFill>
                <a:latin typeface="Arial" panose="020B0604020202020204" pitchFamily="34" charset="0"/>
              </a:rPr>
              <a:t> </a:t>
            </a:r>
            <a:r>
              <a:rPr lang="vi-VN" altLang="x-none" sz="3200" b="1" u="sng" dirty="0" smtClean="0">
                <a:solidFill>
                  <a:srgbClr val="FF0000"/>
                </a:solidFill>
                <a:latin typeface="Arial" panose="020B0604020202020204" pitchFamily="34" charset="0"/>
              </a:rPr>
              <a:t>ngày đêm </a:t>
            </a:r>
            <a:endParaRPr lang="vi-VN" altLang="x-none" sz="3200" b="1" u="sng" dirty="0">
              <a:solidFill>
                <a:srgbClr val="FF0000"/>
              </a:solidFill>
              <a:latin typeface="Arial" panose="020B0604020202020204" pitchFamily="34" charset="0"/>
            </a:endParaRPr>
          </a:p>
          <a:p>
            <a:pPr>
              <a:spcBef>
                <a:spcPct val="50000"/>
              </a:spcBef>
            </a:pPr>
            <a:endParaRPr sz="3200" b="1" dirty="0">
              <a:solidFill>
                <a:srgbClr val="FF0000"/>
              </a:solidFill>
              <a:latin typeface="VNI-Vari" pitchFamily="2" charset="0"/>
            </a:endParaRPr>
          </a:p>
        </p:txBody>
      </p:sp>
    </p:spTree>
    <p:custDataLst>
      <p:tags r:id="rId1"/>
    </p:custDataLst>
    <p:extLst>
      <p:ext uri="{BB962C8B-B14F-4D97-AF65-F5344CB8AC3E}">
        <p14:creationId xmlns:p14="http://schemas.microsoft.com/office/powerpoint/2010/main" val="2007492166"/>
      </p:ext>
    </p:extLst>
  </p:cSld>
  <p:clrMapOvr>
    <a:masterClrMapping/>
  </p:clrMapOvr>
  <mc:AlternateContent xmlns:mc="http://schemas.openxmlformats.org/markup-compatibility/2006" xmlns:p14="http://schemas.microsoft.com/office/powerpoint/2010/main">
    <mc:Choice Requires="p14">
      <p:transition spd="slow" p14:dur="2000" advTm="18045"/>
    </mc:Choice>
    <mc:Fallback xmlns="">
      <p:transition spd="slow" advTm="180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box(in)">
                                      <p:cBhvr>
                                        <p:cTn id="7" dur="500"/>
                                        <p:tgtEl>
                                          <p:spTgt spid="2969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530"/>
                                        </p:tgtEl>
                                        <p:attrNameLst>
                                          <p:attrName>style.visibility</p:attrName>
                                        </p:attrNameLst>
                                      </p:cBhvr>
                                      <p:to>
                                        <p:strVal val="visible"/>
                                      </p:to>
                                    </p:set>
                                    <p:animEffect transition="in" filter="blinds(horizontal)">
                                      <p:cBhvr>
                                        <p:cTn id="10" dur="500"/>
                                        <p:tgtEl>
                                          <p:spTgt spid="22530"/>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150536"/>
                                        </p:tgtEl>
                                        <p:attrNameLst>
                                          <p:attrName>style.visibility</p:attrName>
                                        </p:attrNameLst>
                                      </p:cBhvr>
                                      <p:to>
                                        <p:strVal val="visible"/>
                                      </p:to>
                                    </p:set>
                                    <p:animEffect transition="in" filter="box(out)">
                                      <p:cBhvr>
                                        <p:cTn id="13" dur="500"/>
                                        <p:tgtEl>
                                          <p:spTgt spid="15053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9703"/>
                                        </p:tgtEl>
                                        <p:attrNameLst>
                                          <p:attrName>style.visibility</p:attrName>
                                        </p:attrNameLst>
                                      </p:cBhvr>
                                      <p:to>
                                        <p:strVal val="visible"/>
                                      </p:to>
                                    </p:set>
                                    <p:anim calcmode="lin" valueType="num">
                                      <p:cBhvr additive="base">
                                        <p:cTn id="18" dur="500" fill="hold"/>
                                        <p:tgtEl>
                                          <p:spTgt spid="29703"/>
                                        </p:tgtEl>
                                        <p:attrNameLst>
                                          <p:attrName>ppt_x</p:attrName>
                                        </p:attrNameLst>
                                      </p:cBhvr>
                                      <p:tavLst>
                                        <p:tav tm="0">
                                          <p:val>
                                            <p:strVal val="#ppt_x"/>
                                          </p:val>
                                        </p:tav>
                                        <p:tav tm="100000">
                                          <p:val>
                                            <p:strVal val="#ppt_x"/>
                                          </p:val>
                                        </p:tav>
                                      </p:tavLst>
                                    </p:anim>
                                    <p:anim calcmode="lin" valueType="num">
                                      <p:cBhvr additive="base">
                                        <p:cTn id="19" dur="500" fill="hold"/>
                                        <p:tgtEl>
                                          <p:spTgt spid="2970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6630"/>
                                        </p:tgtEl>
                                        <p:attrNameLst>
                                          <p:attrName>style.visibility</p:attrName>
                                        </p:attrNameLst>
                                      </p:cBhvr>
                                      <p:to>
                                        <p:strVal val="visible"/>
                                      </p:to>
                                    </p:set>
                                    <p:anim calcmode="lin" valueType="num">
                                      <p:cBhvr additive="base">
                                        <p:cTn id="24" dur="500" fill="hold"/>
                                        <p:tgtEl>
                                          <p:spTgt spid="26630"/>
                                        </p:tgtEl>
                                        <p:attrNameLst>
                                          <p:attrName>ppt_x</p:attrName>
                                        </p:attrNameLst>
                                      </p:cBhvr>
                                      <p:tavLst>
                                        <p:tav tm="0">
                                          <p:val>
                                            <p:strVal val="#ppt_x"/>
                                          </p:val>
                                        </p:tav>
                                        <p:tav tm="100000">
                                          <p:val>
                                            <p:strVal val="#ppt_x"/>
                                          </p:val>
                                        </p:tav>
                                      </p:tavLst>
                                    </p:anim>
                                    <p:anim calcmode="lin" valueType="num">
                                      <p:cBhvr additive="base">
                                        <p:cTn id="25" dur="500" fill="hold"/>
                                        <p:tgtEl>
                                          <p:spTgt spid="266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9699" grpId="0"/>
      <p:bldP spid="150536" grpId="0"/>
      <p:bldP spid="26630" grpId="0"/>
      <p:bldP spid="2970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652" y="-334868"/>
            <a:ext cx="8919628" cy="684803"/>
          </a:xfrm>
          <a:prstGeom prst="rect">
            <a:avLst/>
          </a:prstGeom>
          <a:noFill/>
        </p:spPr>
        <p:txBody>
          <a:bodyPr wrap="square" lIns="68580" tIns="34290" rIns="68580" bIns="34290" rtlCol="0">
            <a:spAutoFit/>
          </a:bodyPr>
          <a:lstStyle/>
          <a:p>
            <a:pPr lvl="0" algn="ctr" fontAlgn="base">
              <a:spcBef>
                <a:spcPct val="0"/>
              </a:spcBef>
              <a:spcAft>
                <a:spcPct val="0"/>
              </a:spcAft>
              <a:defRPr/>
            </a:pPr>
            <a:r>
              <a:rPr lang="en-US" sz="2000" b="1" dirty="0">
                <a:ln w="11430"/>
                <a:solidFill>
                  <a:srgbClr val="FF0000"/>
                </a:solidFill>
                <a:effectLst>
                  <a:outerShdw blurRad="50800" dist="39000" dir="5460000" algn="tl">
                    <a:srgbClr val="000000">
                      <a:alpha val="38000"/>
                    </a:srgbClr>
                  </a:outerShdw>
                </a:effectLst>
                <a:latin typeface="Arial" panose="020B0604020202020204" pitchFamily="34" charset="0"/>
              </a:rPr>
              <a:t>2. HỆ QUẢ </a:t>
            </a:r>
            <a:r>
              <a:rPr lang="en-US" b="1" dirty="0">
                <a:ln w="11430"/>
                <a:solidFill>
                  <a:srgbClr val="FF0000"/>
                </a:solidFill>
                <a:effectLst>
                  <a:outerShdw blurRad="50800" dist="39000" dir="5460000" algn="tl">
                    <a:srgbClr val="000000">
                      <a:alpha val="38000"/>
                    </a:srgbClr>
                  </a:outerShdw>
                </a:effectLst>
                <a:latin typeface="Arial" panose="020B0604020202020204" pitchFamily="34" charset="0"/>
              </a:rPr>
              <a:t>CHUYỂN</a:t>
            </a:r>
            <a:r>
              <a:rPr lang="en-US" sz="2000" b="1" dirty="0">
                <a:ln w="11430"/>
                <a:solidFill>
                  <a:srgbClr val="FF0000"/>
                </a:solidFill>
                <a:effectLst>
                  <a:outerShdw blurRad="50800" dist="39000" dir="5460000" algn="tl">
                    <a:srgbClr val="000000">
                      <a:alpha val="38000"/>
                    </a:srgbClr>
                  </a:outerShdw>
                </a:effectLst>
                <a:latin typeface="Arial" panose="020B0604020202020204" pitchFamily="34" charset="0"/>
              </a:rPr>
              <a:t> ĐỘNG TỰ QUAY QUANH TRỤC CỦA TRÁI ĐẤT</a:t>
            </a:r>
            <a:r>
              <a:rPr lang="en-US" sz="4000" b="1" dirty="0">
                <a:ln w="11430"/>
                <a:solidFill>
                  <a:srgbClr val="FF0000"/>
                </a:solidFill>
                <a:effectLst>
                  <a:outerShdw blurRad="50800" dist="39000" dir="5460000" algn="tl">
                    <a:srgbClr val="000000">
                      <a:alpha val="38000"/>
                    </a:srgbClr>
                  </a:outerShdw>
                </a:effectLst>
                <a:latin typeface="Arial" panose="020B0604020202020204" pitchFamily="34" charset="0"/>
              </a:rPr>
              <a:t>.</a:t>
            </a:r>
          </a:p>
        </p:txBody>
      </p:sp>
      <p:sp>
        <p:nvSpPr>
          <p:cNvPr id="7" name="TextBox 6"/>
          <p:cNvSpPr txBox="1"/>
          <p:nvPr/>
        </p:nvSpPr>
        <p:spPr>
          <a:xfrm>
            <a:off x="49321" y="578204"/>
            <a:ext cx="9193868" cy="500137"/>
          </a:xfrm>
          <a:prstGeom prst="rect">
            <a:avLst/>
          </a:prstGeom>
          <a:noFill/>
        </p:spPr>
        <p:txBody>
          <a:bodyPr wrap="square" lIns="68580" tIns="34290" rIns="68580" bIns="34290" rtlCol="0">
            <a:spAutoFit/>
          </a:bodyPr>
          <a:lstStyle/>
          <a:p>
            <a:r>
              <a:rPr lang="en-US" sz="2800" dirty="0" smtClean="0">
                <a:solidFill>
                  <a:srgbClr val="FF0000"/>
                </a:solidFill>
                <a:latin typeface="Times New Roman" pitchFamily="18" charset="0"/>
                <a:cs typeface="Times New Roman" pitchFamily="18" charset="0"/>
              </a:rPr>
              <a:t>b/ </a:t>
            </a:r>
            <a:r>
              <a:rPr lang="en-US" sz="2800" dirty="0" err="1" smtClean="0">
                <a:solidFill>
                  <a:srgbClr val="FF0000"/>
                </a:solidFill>
                <a:latin typeface="Times New Roman" pitchFamily="18" charset="0"/>
                <a:cs typeface="Times New Roman" pitchFamily="18" charset="0"/>
              </a:rPr>
              <a:t>Giờ</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Trái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Đất</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
        <p:nvSpPr>
          <p:cNvPr id="11" name="TextBox 10">
            <a:extLst>
              <a:ext uri="{FF2B5EF4-FFF2-40B4-BE49-F238E27FC236}">
                <a16:creationId xmlns:a16="http://schemas.microsoft.com/office/drawing/2014/main" xmlns="" id="{2CE1E743-7329-413E-9B86-56C65C99DEC0}"/>
              </a:ext>
            </a:extLst>
          </p:cNvPr>
          <p:cNvSpPr txBox="1"/>
          <p:nvPr/>
        </p:nvSpPr>
        <p:spPr>
          <a:xfrm>
            <a:off x="3707904" y="6034355"/>
            <a:ext cx="5270376" cy="377026"/>
          </a:xfrm>
          <a:prstGeom prst="rect">
            <a:avLst/>
          </a:prstGeom>
          <a:solidFill>
            <a:srgbClr val="FFFF00"/>
          </a:solidFill>
          <a:ln>
            <a:solidFill>
              <a:srgbClr val="4F2270"/>
            </a:solidFill>
          </a:ln>
        </p:spPr>
        <p:txBody>
          <a:bodyPr wrap="square" lIns="68580" tIns="34290" rIns="68580" bIns="34290" rtlCol="0">
            <a:spAutoFit/>
          </a:bodyPr>
          <a:lstStyle/>
          <a:p>
            <a:pPr algn="ctr"/>
            <a:r>
              <a:rPr lang="en-US" sz="2000" b="1" dirty="0" err="1">
                <a:latin typeface="Times New Roman" pitchFamily="18" charset="0"/>
                <a:cs typeface="Times New Roman" pitchFamily="18" charset="0"/>
              </a:rPr>
              <a:t>Hình</a:t>
            </a: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6.4. </a:t>
            </a:r>
            <a:r>
              <a:rPr lang="en-US" sz="2000" b="1" dirty="0" err="1" smtClean="0">
                <a:latin typeface="Times New Roman" pitchFamily="18" charset="0"/>
                <a:cs typeface="Times New Roman" pitchFamily="18" charset="0"/>
              </a:rPr>
              <a:t>Các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khu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vực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giờ</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trên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Trái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Đất</a:t>
            </a:r>
            <a:endParaRPr lang="en-US" sz="2000" b="1" dirty="0">
              <a:latin typeface="Times New Roman" pitchFamily="18" charset="0"/>
              <a:cs typeface="Times New Roman" pitchFamily="18" charset="0"/>
            </a:endParaRP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1341" y="968430"/>
            <a:ext cx="5172659" cy="488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8652" y="1676400"/>
            <a:ext cx="9193868" cy="1361911"/>
          </a:xfrm>
          <a:prstGeom prst="rect">
            <a:avLst/>
          </a:prstGeom>
          <a:noFill/>
        </p:spPr>
        <p:txBody>
          <a:bodyPr wrap="square" lIns="68580" tIns="34290" rIns="68580" bIns="34290" rtlCol="0">
            <a:spAutoFit/>
          </a:bodyPr>
          <a:lstStyle/>
          <a:p>
            <a:r>
              <a:rPr lang="en-US" sz="2800" b="1" dirty="0" err="1" smtClean="0">
                <a:solidFill>
                  <a:srgbClr val="FF0000"/>
                </a:solidFill>
                <a:latin typeface="Times New Roman" pitchFamily="18" charset="0"/>
                <a:cs typeface="Times New Roman" pitchFamily="18" charset="0"/>
              </a:rPr>
              <a:t>Có</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bao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nhiêu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khu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vực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giờ</a:t>
            </a:r>
            <a:r>
              <a:rPr lang="en-US" sz="2800" b="1" dirty="0" smtClean="0">
                <a:solidFill>
                  <a:srgbClr val="FF0000"/>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a:p>
            <a:r>
              <a:rPr lang="en-US" sz="2800" b="1" dirty="0" err="1" smtClean="0">
                <a:solidFill>
                  <a:srgbClr val="FF0000"/>
                </a:solidFill>
                <a:latin typeface="Times New Roman" pitchFamily="18" charset="0"/>
                <a:cs typeface="Times New Roman" pitchFamily="18" charset="0"/>
              </a:rPr>
              <a:t>Giờ</a:t>
            </a:r>
            <a:r>
              <a:rPr lang="en-US" sz="2800" b="1" dirty="0" smtClean="0">
                <a:solidFill>
                  <a:srgbClr val="FF0000"/>
                </a:solidFill>
                <a:latin typeface="Times New Roman" pitchFamily="18" charset="0"/>
                <a:cs typeface="Times New Roman" pitchFamily="18" charset="0"/>
              </a:rPr>
              <a:t> ở </a:t>
            </a:r>
            <a:r>
              <a:rPr lang="en-US" sz="2800" b="1" dirty="0" err="1" smtClean="0">
                <a:solidFill>
                  <a:srgbClr val="FF0000"/>
                </a:solidFill>
                <a:latin typeface="Times New Roman" pitchFamily="18" charset="0"/>
                <a:cs typeface="Times New Roman" pitchFamily="18" charset="0"/>
              </a:rPr>
              <a:t>các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khu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vực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như</a:t>
            </a:r>
            <a:r>
              <a:rPr lang="en-US" sz="2800" b="1" dirty="0" smtClean="0">
                <a:solidFill>
                  <a:srgbClr val="FF0000"/>
                </a:solidFill>
                <a:latin typeface="Times New Roman" pitchFamily="18" charset="0"/>
                <a:cs typeface="Times New Roman" pitchFamily="18" charset="0"/>
              </a:rPr>
              <a:t> </a:t>
            </a:r>
          </a:p>
          <a:p>
            <a:r>
              <a:rPr lang="en-US" sz="2800" b="1" dirty="0" err="1" smtClean="0">
                <a:solidFill>
                  <a:srgbClr val="FF0000"/>
                </a:solidFill>
                <a:latin typeface="Times New Roman" pitchFamily="18" charset="0"/>
                <a:cs typeface="Times New Roman" pitchFamily="18" charset="0"/>
              </a:rPr>
              <a:t>thế</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nào</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44497935"/>
      </p:ext>
    </p:extLst>
  </p:cSld>
  <p:clrMapOvr>
    <a:masterClrMapping/>
  </p:clrMapOvr>
  <mc:AlternateContent xmlns:mc="http://schemas.openxmlformats.org/markup-compatibility/2006" xmlns:p14="http://schemas.microsoft.com/office/powerpoint/2010/main">
    <mc:Choice Requires="p14">
      <p:transition spd="slow" p14:dur="2000" advTm="5655"/>
    </mc:Choice>
    <mc:Fallback xmlns="">
      <p:transition spd="slow" advTm="5655"/>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233732" y="-104215"/>
            <a:ext cx="6952985" cy="700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998135"/>
            <a:ext cx="2376264" cy="3539430"/>
          </a:xfrm>
          <a:prstGeom prst="rect">
            <a:avLst/>
          </a:prstGeom>
        </p:spPr>
        <p:txBody>
          <a:bodyPr wrap="square">
            <a:spAutoFit/>
          </a:bodyPr>
          <a:lstStyle/>
          <a:p>
            <a:pPr algn="ctr"/>
            <a:r>
              <a:rPr lang="en-US" sz="2800" b="1" dirty="0" err="1" smtClean="0">
                <a:solidFill>
                  <a:srgbClr val="FF0000"/>
                </a:solidFill>
                <a:latin typeface="Times New Roman" pitchFamily="18" charset="0"/>
                <a:cs typeface="Times New Roman" pitchFamily="18" charset="0"/>
              </a:rPr>
              <a:t>Nếu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giờ</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gốc</a:t>
            </a:r>
            <a:r>
              <a:rPr lang="en-US" sz="2800" b="1" dirty="0" smtClean="0">
                <a:solidFill>
                  <a:srgbClr val="FF0000"/>
                </a:solidFill>
                <a:latin typeface="Times New Roman" pitchFamily="18" charset="0"/>
                <a:cs typeface="Times New Roman" pitchFamily="18" charset="0"/>
              </a:rPr>
              <a:t> (0) </a:t>
            </a:r>
            <a:r>
              <a:rPr lang="en-US" sz="2800" b="1" dirty="0" err="1" smtClean="0">
                <a:solidFill>
                  <a:srgbClr val="FF0000"/>
                </a:solidFill>
                <a:latin typeface="Times New Roman" pitchFamily="18" charset="0"/>
                <a:cs typeface="Times New Roman" pitchFamily="18" charset="0"/>
              </a:rPr>
              <a:t>là</a:t>
            </a:r>
            <a:r>
              <a:rPr lang="en-US" sz="2800" b="1" dirty="0" smtClean="0">
                <a:solidFill>
                  <a:srgbClr val="FF0000"/>
                </a:solidFill>
                <a:latin typeface="Times New Roman" pitchFamily="18" charset="0"/>
                <a:cs typeface="Times New Roman" pitchFamily="18" charset="0"/>
              </a:rPr>
              <a:t> 12 </a:t>
            </a:r>
            <a:r>
              <a:rPr lang="en-US" sz="2800" b="1" dirty="0" err="1" smtClean="0">
                <a:solidFill>
                  <a:srgbClr val="FF0000"/>
                </a:solidFill>
                <a:latin typeface="Times New Roman" pitchFamily="18" charset="0"/>
                <a:cs typeface="Times New Roman" pitchFamily="18" charset="0"/>
              </a:rPr>
              <a:t>giờ</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ngày</a:t>
            </a:r>
            <a:r>
              <a:rPr lang="en-US" sz="2800" b="1" dirty="0" smtClean="0">
                <a:solidFill>
                  <a:srgbClr val="FF0000"/>
                </a:solidFill>
                <a:latin typeface="Times New Roman" pitchFamily="18" charset="0"/>
                <a:cs typeface="Times New Roman" pitchFamily="18" charset="0"/>
              </a:rPr>
              <a:t> 25/10. </a:t>
            </a:r>
            <a:r>
              <a:rPr lang="en-US" sz="2800" b="1" dirty="0" err="1" smtClean="0">
                <a:solidFill>
                  <a:srgbClr val="FF0000"/>
                </a:solidFill>
                <a:latin typeface="Times New Roman" pitchFamily="18" charset="0"/>
                <a:cs typeface="Times New Roman" pitchFamily="18" charset="0"/>
              </a:rPr>
              <a:t>Hỏi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Nội</a:t>
            </a:r>
            <a:r>
              <a:rPr lang="en-US" sz="2800" b="1" dirty="0" smtClean="0">
                <a:solidFill>
                  <a:srgbClr val="FF0000"/>
                </a:solidFill>
                <a:latin typeface="Times New Roman" pitchFamily="18" charset="0"/>
                <a:cs typeface="Times New Roman" pitchFamily="18" charset="0"/>
              </a:rPr>
              <a:t> (KV </a:t>
            </a:r>
            <a:r>
              <a:rPr lang="en-US" sz="2800" b="1" dirty="0" err="1" smtClean="0">
                <a:solidFill>
                  <a:srgbClr val="FF0000"/>
                </a:solidFill>
                <a:latin typeface="Times New Roman" pitchFamily="18" charset="0"/>
                <a:cs typeface="Times New Roman" pitchFamily="18" charset="0"/>
              </a:rPr>
              <a:t>số</a:t>
            </a:r>
            <a:r>
              <a:rPr lang="en-US" sz="2800" b="1" dirty="0" smtClean="0">
                <a:solidFill>
                  <a:srgbClr val="FF0000"/>
                </a:solidFill>
                <a:latin typeface="Times New Roman" pitchFamily="18" charset="0"/>
                <a:cs typeface="Times New Roman" pitchFamily="18" charset="0"/>
              </a:rPr>
              <a:t> 7) </a:t>
            </a:r>
            <a:r>
              <a:rPr lang="en-US" sz="2800" b="1" dirty="0" err="1" smtClean="0">
                <a:solidFill>
                  <a:srgbClr val="FF0000"/>
                </a:solidFill>
                <a:latin typeface="Times New Roman" pitchFamily="18" charset="0"/>
                <a:cs typeface="Times New Roman" pitchFamily="18" charset="0"/>
              </a:rPr>
              <a:t>cách</a:t>
            </a:r>
            <a:r>
              <a:rPr lang="en-US" sz="2800" b="1" dirty="0" smtClean="0">
                <a:solidFill>
                  <a:srgbClr val="FF0000"/>
                </a:solidFill>
                <a:latin typeface="Times New Roman" pitchFamily="18" charset="0"/>
                <a:cs typeface="Times New Roman" pitchFamily="18" charset="0"/>
              </a:rPr>
              <a:t> KV </a:t>
            </a:r>
            <a:r>
              <a:rPr lang="en-US" sz="2800" b="1" dirty="0" err="1" smtClean="0">
                <a:solidFill>
                  <a:srgbClr val="FF0000"/>
                </a:solidFill>
                <a:latin typeface="Times New Roman" pitchFamily="18" charset="0"/>
                <a:cs typeface="Times New Roman" pitchFamily="18" charset="0"/>
              </a:rPr>
              <a:t>giờ</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gốc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mấy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giờ</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
        <p:nvSpPr>
          <p:cNvPr id="5" name="AutoShape 10"/>
          <p:cNvSpPr/>
          <p:nvPr/>
        </p:nvSpPr>
        <p:spPr>
          <a:xfrm>
            <a:off x="4067944" y="1988840"/>
            <a:ext cx="304800" cy="304800"/>
          </a:xfrm>
          <a:prstGeom prst="sun">
            <a:avLst>
              <a:gd name="adj" fmla="val 25000"/>
            </a:avLst>
          </a:prstGeom>
          <a:solidFill>
            <a:srgbClr val="FF0000"/>
          </a:solidFill>
          <a:ln w="9525" cap="flat" cmpd="sng">
            <a:solidFill>
              <a:srgbClr val="FF0000"/>
            </a:solidFill>
            <a:prstDash val="solid"/>
            <a:miter/>
            <a:headEnd type="none" w="med" len="med"/>
            <a:tailEnd type="none" w="med" len="med"/>
          </a:ln>
        </p:spPr>
        <p:txBody>
          <a:bodyPr wrap="none" anchor="ctr"/>
          <a:lstStyle/>
          <a:p>
            <a:endParaRPr lang="vi-VN" altLang="x-none" dirty="0">
              <a:solidFill>
                <a:srgbClr val="FF0000"/>
              </a:solidFill>
              <a:latin typeface="Arial" panose="020B0604020202020204" pitchFamily="34" charset="0"/>
            </a:endParaRPr>
          </a:p>
        </p:txBody>
      </p:sp>
      <p:sp>
        <p:nvSpPr>
          <p:cNvPr id="6" name="AutoShape 10"/>
          <p:cNvSpPr/>
          <p:nvPr/>
        </p:nvSpPr>
        <p:spPr>
          <a:xfrm>
            <a:off x="7534600" y="2468893"/>
            <a:ext cx="304800" cy="304800"/>
          </a:xfrm>
          <a:prstGeom prst="sun">
            <a:avLst>
              <a:gd name="adj" fmla="val 25000"/>
            </a:avLst>
          </a:prstGeom>
          <a:solidFill>
            <a:srgbClr val="FF0000"/>
          </a:solidFill>
          <a:ln w="9525" cap="flat" cmpd="sng">
            <a:solidFill>
              <a:srgbClr val="FF0000"/>
            </a:solidFill>
            <a:prstDash val="solid"/>
            <a:miter/>
            <a:headEnd type="none" w="med" len="med"/>
            <a:tailEnd type="none" w="med" len="med"/>
          </a:ln>
        </p:spPr>
        <p:txBody>
          <a:bodyPr wrap="none" anchor="ctr"/>
          <a:lstStyle/>
          <a:p>
            <a:endParaRPr lang="vi-VN" altLang="x-none" dirty="0">
              <a:solidFill>
                <a:srgbClr val="FF0000"/>
              </a:solidFill>
              <a:latin typeface="Arial" panose="020B0604020202020204" pitchFamily="34" charset="0"/>
            </a:endParaRPr>
          </a:p>
        </p:txBody>
      </p:sp>
      <p:sp>
        <p:nvSpPr>
          <p:cNvPr id="7" name="AutoShape 10"/>
          <p:cNvSpPr/>
          <p:nvPr/>
        </p:nvSpPr>
        <p:spPr>
          <a:xfrm>
            <a:off x="8244408" y="2052320"/>
            <a:ext cx="304800" cy="304800"/>
          </a:xfrm>
          <a:prstGeom prst="sun">
            <a:avLst>
              <a:gd name="adj" fmla="val 25000"/>
            </a:avLst>
          </a:prstGeom>
          <a:solidFill>
            <a:srgbClr val="FF0000"/>
          </a:solidFill>
          <a:ln w="9525" cap="flat" cmpd="sng">
            <a:solidFill>
              <a:srgbClr val="FF0000"/>
            </a:solidFill>
            <a:prstDash val="solid"/>
            <a:miter/>
            <a:headEnd type="none" w="med" len="med"/>
            <a:tailEnd type="none" w="med" len="med"/>
          </a:ln>
        </p:spPr>
        <p:txBody>
          <a:bodyPr wrap="none" anchor="ctr"/>
          <a:lstStyle/>
          <a:p>
            <a:endParaRPr lang="vi-VN" altLang="x-none" dirty="0">
              <a:solidFill>
                <a:srgbClr val="FF0000"/>
              </a:solidFill>
              <a:latin typeface="Arial" panose="020B0604020202020204" pitchFamily="34" charset="0"/>
            </a:endParaRPr>
          </a:p>
        </p:txBody>
      </p:sp>
      <p:sp>
        <p:nvSpPr>
          <p:cNvPr id="8" name="AutoShape 10"/>
          <p:cNvSpPr/>
          <p:nvPr/>
        </p:nvSpPr>
        <p:spPr>
          <a:xfrm>
            <a:off x="6264409" y="1316765"/>
            <a:ext cx="304800" cy="304800"/>
          </a:xfrm>
          <a:prstGeom prst="sun">
            <a:avLst>
              <a:gd name="adj" fmla="val 25000"/>
            </a:avLst>
          </a:prstGeom>
          <a:solidFill>
            <a:srgbClr val="FF0000"/>
          </a:solidFill>
          <a:ln w="9525" cap="flat" cmpd="sng">
            <a:solidFill>
              <a:srgbClr val="FF0000"/>
            </a:solidFill>
            <a:prstDash val="solid"/>
            <a:miter/>
            <a:headEnd type="none" w="med" len="med"/>
            <a:tailEnd type="none" w="med" len="med"/>
          </a:ln>
        </p:spPr>
        <p:txBody>
          <a:bodyPr wrap="none" anchor="ctr"/>
          <a:lstStyle/>
          <a:p>
            <a:endParaRPr lang="vi-VN" altLang="x-none" dirty="0">
              <a:solidFill>
                <a:srgbClr val="FF0000"/>
              </a:solidFill>
              <a:latin typeface="Arial" panose="020B0604020202020204" pitchFamily="34" charset="0"/>
            </a:endParaRPr>
          </a:p>
        </p:txBody>
      </p:sp>
      <p:sp>
        <p:nvSpPr>
          <p:cNvPr id="2" name="Rectangle 1"/>
          <p:cNvSpPr/>
          <p:nvPr/>
        </p:nvSpPr>
        <p:spPr>
          <a:xfrm>
            <a:off x="3923928" y="2222672"/>
            <a:ext cx="1518364" cy="369332"/>
          </a:xfrm>
          <a:prstGeom prst="rect">
            <a:avLst/>
          </a:prstGeom>
        </p:spPr>
        <p:txBody>
          <a:bodyPr wrap="none">
            <a:spAutoFit/>
          </a:bodyPr>
          <a:lstStyle/>
          <a:p>
            <a:r>
              <a:rPr lang="en-US" b="1" dirty="0" err="1">
                <a:solidFill>
                  <a:srgbClr val="FF0000"/>
                </a:solidFill>
                <a:latin typeface="Times New Roman" pitchFamily="18" charset="0"/>
                <a:cs typeface="Times New Roman" pitchFamily="18" charset="0"/>
              </a:rPr>
              <a:t>Oa</a:t>
            </a:r>
            <a:r>
              <a:rPr lang="en-US" b="1" dirty="0">
                <a:solidFill>
                  <a:srgbClr val="FF0000"/>
                </a:solidFill>
                <a:latin typeface="Times New Roman" pitchFamily="18" charset="0"/>
                <a:cs typeface="Times New Roman" pitchFamily="18" charset="0"/>
              </a:rPr>
              <a:t>-Sing- </a:t>
            </a:r>
            <a:r>
              <a:rPr lang="en-US" b="1" dirty="0" err="1">
                <a:solidFill>
                  <a:srgbClr val="FF0000"/>
                </a:solidFill>
                <a:latin typeface="Times New Roman" pitchFamily="18" charset="0"/>
                <a:cs typeface="Times New Roman" pitchFamily="18" charset="0"/>
              </a:rPr>
              <a:t>tơn</a:t>
            </a:r>
            <a:r>
              <a:rPr lang="en-US" b="1" dirty="0">
                <a:solidFill>
                  <a:srgbClr val="FF0000"/>
                </a:solidFill>
                <a:latin typeface="Times New Roman" pitchFamily="18" charset="0"/>
                <a:cs typeface="Times New Roman" pitchFamily="18" charset="0"/>
              </a:rPr>
              <a:t> </a:t>
            </a:r>
            <a:endParaRPr lang="en-US" dirty="0"/>
          </a:p>
        </p:txBody>
      </p:sp>
      <p:sp>
        <p:nvSpPr>
          <p:cNvPr id="3" name="Rectangle 2"/>
          <p:cNvSpPr/>
          <p:nvPr/>
        </p:nvSpPr>
        <p:spPr>
          <a:xfrm>
            <a:off x="6064458" y="975700"/>
            <a:ext cx="1383712" cy="369332"/>
          </a:xfrm>
          <a:prstGeom prst="rect">
            <a:avLst/>
          </a:prstGeom>
        </p:spPr>
        <p:txBody>
          <a:bodyPr wrap="none">
            <a:spAutoFit/>
          </a:bodyPr>
          <a:lstStyle/>
          <a:p>
            <a:r>
              <a:rPr lang="en-US" b="1" dirty="0">
                <a:solidFill>
                  <a:srgbClr val="FF0000"/>
                </a:solidFill>
                <a:latin typeface="Times New Roman" pitchFamily="18" charset="0"/>
                <a:cs typeface="Times New Roman" pitchFamily="18" charset="0"/>
              </a:rPr>
              <a:t>Mat-</a:t>
            </a:r>
            <a:r>
              <a:rPr lang="en-US" b="1" dirty="0" err="1">
                <a:solidFill>
                  <a:srgbClr val="FF0000"/>
                </a:solidFill>
                <a:latin typeface="Times New Roman" pitchFamily="18" charset="0"/>
                <a:cs typeface="Times New Roman" pitchFamily="18" charset="0"/>
              </a:rPr>
              <a:t>xcơ</a:t>
            </a:r>
            <a:r>
              <a:rPr lang="en-US" b="1" dirty="0">
                <a:solidFill>
                  <a:srgbClr val="FF0000"/>
                </a:solidFill>
                <a:latin typeface="Times New Roman" pitchFamily="18" charset="0"/>
                <a:cs typeface="Times New Roman" pitchFamily="18" charset="0"/>
              </a:rPr>
              <a:t>-</a:t>
            </a:r>
            <a:r>
              <a:rPr lang="en-US" b="1" dirty="0" err="1">
                <a:solidFill>
                  <a:srgbClr val="FF0000"/>
                </a:solidFill>
                <a:latin typeface="Times New Roman" pitchFamily="18" charset="0"/>
                <a:cs typeface="Times New Roman" pitchFamily="18" charset="0"/>
              </a:rPr>
              <a:t>va</a:t>
            </a:r>
            <a:r>
              <a:rPr lang="en-US" b="1" dirty="0">
                <a:solidFill>
                  <a:srgbClr val="FF0000"/>
                </a:solidFill>
                <a:latin typeface="Times New Roman" pitchFamily="18" charset="0"/>
                <a:cs typeface="Times New Roman" pitchFamily="18" charset="0"/>
              </a:rPr>
              <a:t> </a:t>
            </a:r>
            <a:endParaRPr lang="en-US" dirty="0"/>
          </a:p>
        </p:txBody>
      </p:sp>
      <p:sp>
        <p:nvSpPr>
          <p:cNvPr id="9" name="Rectangle 8"/>
          <p:cNvSpPr/>
          <p:nvPr/>
        </p:nvSpPr>
        <p:spPr>
          <a:xfrm>
            <a:off x="8265240" y="2341477"/>
            <a:ext cx="1009892" cy="369332"/>
          </a:xfrm>
          <a:prstGeom prst="rect">
            <a:avLst/>
          </a:prstGeom>
        </p:spPr>
        <p:txBody>
          <a:bodyPr wrap="none">
            <a:spAutoFit/>
          </a:bodyPr>
          <a:lstStyle/>
          <a:p>
            <a:r>
              <a:rPr lang="en-US" b="1" dirty="0">
                <a:solidFill>
                  <a:srgbClr val="FF0000"/>
                </a:solidFill>
                <a:latin typeface="Times New Roman" pitchFamily="18" charset="0"/>
                <a:cs typeface="Times New Roman" pitchFamily="18" charset="0"/>
              </a:rPr>
              <a:t>To- </a:t>
            </a:r>
            <a:r>
              <a:rPr lang="en-US" b="1" dirty="0" err="1">
                <a:solidFill>
                  <a:srgbClr val="FF0000"/>
                </a:solidFill>
                <a:latin typeface="Times New Roman" pitchFamily="18" charset="0"/>
                <a:cs typeface="Times New Roman" pitchFamily="18" charset="0"/>
              </a:rPr>
              <a:t>ki</a:t>
            </a:r>
            <a:r>
              <a:rPr lang="en-US" b="1" dirty="0">
                <a:solidFill>
                  <a:srgbClr val="FF0000"/>
                </a:solidFill>
                <a:latin typeface="Times New Roman" pitchFamily="18" charset="0"/>
                <a:cs typeface="Times New Roman" pitchFamily="18" charset="0"/>
              </a:rPr>
              <a:t>-ô </a:t>
            </a:r>
            <a:endParaRPr lang="en-US" dirty="0"/>
          </a:p>
        </p:txBody>
      </p:sp>
      <p:sp>
        <p:nvSpPr>
          <p:cNvPr id="10" name="Rectangle 9"/>
          <p:cNvSpPr/>
          <p:nvPr/>
        </p:nvSpPr>
        <p:spPr>
          <a:xfrm>
            <a:off x="7687001" y="2631611"/>
            <a:ext cx="883575" cy="369332"/>
          </a:xfrm>
          <a:prstGeom prst="rect">
            <a:avLst/>
          </a:prstGeom>
        </p:spPr>
        <p:txBody>
          <a:bodyPr wrap="none">
            <a:spAutoFit/>
          </a:bodyPr>
          <a:lstStyle/>
          <a:p>
            <a:r>
              <a:rPr lang="en-US" b="1" dirty="0" err="1">
                <a:solidFill>
                  <a:srgbClr val="FF0000"/>
                </a:solidFill>
                <a:latin typeface="Times New Roman" pitchFamily="18" charset="0"/>
                <a:cs typeface="Times New Roman" pitchFamily="18" charset="0"/>
              </a:rPr>
              <a:t>Hà</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Nội</a:t>
            </a:r>
            <a:endParaRPr lang="en-US" dirty="0"/>
          </a:p>
        </p:txBody>
      </p:sp>
      <p:sp>
        <p:nvSpPr>
          <p:cNvPr id="12" name="Line 3"/>
          <p:cNvSpPr/>
          <p:nvPr/>
        </p:nvSpPr>
        <p:spPr>
          <a:xfrm>
            <a:off x="5710223" y="548680"/>
            <a:ext cx="0" cy="5043635"/>
          </a:xfrm>
          <a:prstGeom prst="line">
            <a:avLst/>
          </a:prstGeom>
          <a:ln w="57150" cap="flat" cmpd="sng">
            <a:solidFill>
              <a:srgbClr val="FF0000"/>
            </a:solidFill>
            <a:prstDash val="solid"/>
            <a:headEnd type="none" w="med" len="med"/>
            <a:tailEnd type="none" w="med" len="med"/>
          </a:ln>
        </p:spPr>
      </p:sp>
      <p:sp>
        <p:nvSpPr>
          <p:cNvPr id="17" name="Text Box 5"/>
          <p:cNvSpPr txBox="1">
            <a:spLocks noChangeArrowheads="1"/>
          </p:cNvSpPr>
          <p:nvPr/>
        </p:nvSpPr>
        <p:spPr bwMode="auto">
          <a:xfrm>
            <a:off x="6987496" y="4163352"/>
            <a:ext cx="381000" cy="923330"/>
          </a:xfrm>
          <a:prstGeom prst="rect">
            <a:avLst/>
          </a:prstGeom>
          <a:noFill/>
          <a:ln w="9525">
            <a:solidFill>
              <a:srgbClr val="0000FF"/>
            </a:solidFill>
            <a:miter lim="800000"/>
          </a:ln>
          <a:effectLst/>
        </p:spPr>
        <p:txBody>
          <a:bodyPr>
            <a:spAutoFit/>
          </a:bodyPr>
          <a:lstStyle/>
          <a:p>
            <a:pPr marR="0" defTabSz="914400">
              <a:spcBef>
                <a:spcPct val="50000"/>
              </a:spcBef>
              <a:buClrTx/>
              <a:buSzTx/>
              <a:buFontTx/>
              <a:defRPr/>
            </a:pPr>
            <a:r>
              <a:rPr kumimoji="0" lang="en-US" sz="5400" b="1" kern="1200" cap="none" spc="0" normalizeH="0" baseline="0" noProof="0" dirty="0">
                <a:solidFill>
                  <a:srgbClr val="FF0000"/>
                </a:solidFill>
                <a:effectLst>
                  <a:outerShdw blurRad="38100" dist="38100" dir="2700000" algn="tl">
                    <a:srgbClr val="000000"/>
                  </a:outerShdw>
                </a:effectLst>
                <a:latin typeface="VNI-Bodon-Poster" pitchFamily="2" charset="0"/>
                <a:ea typeface="+mn-ea"/>
                <a:cs typeface="+mn-cs"/>
              </a:rPr>
              <a:t>+</a:t>
            </a:r>
          </a:p>
        </p:txBody>
      </p:sp>
      <p:sp>
        <p:nvSpPr>
          <p:cNvPr id="18" name="Text Box 6"/>
          <p:cNvSpPr txBox="1">
            <a:spLocks noChangeArrowheads="1"/>
          </p:cNvSpPr>
          <p:nvPr/>
        </p:nvSpPr>
        <p:spPr bwMode="auto">
          <a:xfrm>
            <a:off x="3131840" y="3359201"/>
            <a:ext cx="381000" cy="1569660"/>
          </a:xfrm>
          <a:prstGeom prst="rect">
            <a:avLst/>
          </a:prstGeom>
          <a:noFill/>
          <a:ln w="9525">
            <a:solidFill>
              <a:srgbClr val="0000FF"/>
            </a:solidFill>
            <a:miter lim="800000"/>
          </a:ln>
          <a:effectLst/>
        </p:spPr>
        <p:txBody>
          <a:bodyPr>
            <a:spAutoFit/>
          </a:bodyPr>
          <a:lstStyle/>
          <a:p>
            <a:pPr marR="0" defTabSz="914400">
              <a:spcBef>
                <a:spcPct val="50000"/>
              </a:spcBef>
              <a:buClrTx/>
              <a:buSzTx/>
              <a:buFontTx/>
              <a:defRPr/>
            </a:pPr>
            <a:r>
              <a:rPr kumimoji="0" lang="en-US" sz="9600" kern="1200" cap="none" spc="0" normalizeH="0" baseline="0" noProof="0" dirty="0">
                <a:solidFill>
                  <a:srgbClr val="FF0000"/>
                </a:solidFill>
                <a:effectLst>
                  <a:outerShdw blurRad="38100" dist="38100" dir="2700000" algn="tl">
                    <a:srgbClr val="000000"/>
                  </a:outerShdw>
                </a:effectLst>
                <a:latin typeface="VNI-Bodon-Poster" pitchFamily="2" charset="0"/>
                <a:ea typeface="+mn-ea"/>
                <a:cs typeface="+mn-cs"/>
              </a:rPr>
              <a:t>-</a:t>
            </a:r>
          </a:p>
        </p:txBody>
      </p:sp>
    </p:spTree>
    <p:custDataLst>
      <p:tags r:id="rId1"/>
    </p:custDataLst>
    <p:extLst>
      <p:ext uri="{BB962C8B-B14F-4D97-AF65-F5344CB8AC3E}">
        <p14:creationId xmlns:p14="http://schemas.microsoft.com/office/powerpoint/2010/main" val="396976705"/>
      </p:ext>
    </p:extLst>
  </p:cSld>
  <p:clrMapOvr>
    <a:masterClrMapping/>
  </p:clrMapOvr>
  <mc:AlternateContent xmlns:mc="http://schemas.openxmlformats.org/markup-compatibility/2006" xmlns:p14="http://schemas.microsoft.com/office/powerpoint/2010/main">
    <mc:Choice Requires="p14">
      <p:transition spd="slow" p14:dur="2000" advTm="5939"/>
    </mc:Choice>
    <mc:Fallback xmlns="">
      <p:transition spd="slow" advTm="59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4" presetClass="emph" presetSubtype="2" fill="hold" grpId="1" nodeType="clickEffect">
                                  <p:stCondLst>
                                    <p:cond delay="0"/>
                                  </p:stCondLst>
                                  <p:childTnLst>
                                    <p:anim to="1.5" calcmode="lin" valueType="num">
                                      <p:cBhvr override="childStyle">
                                        <p:cTn id="43" dur="2000" fill="hold"/>
                                        <p:tgtEl>
                                          <p:spTgt spid="17"/>
                                        </p:tgtEl>
                                        <p:attrNameLst>
                                          <p:attrName>style.fontSize</p:attrName>
                                        </p:attrNameLst>
                                      </p:cBhvr>
                                    </p:anim>
                                  </p:childTnLst>
                                </p:cTn>
                              </p:par>
                            </p:childTnLst>
                          </p:cTn>
                        </p:par>
                      </p:childTnLst>
                    </p:cTn>
                  </p:par>
                  <p:par>
                    <p:cTn id="44" fill="hold">
                      <p:stCondLst>
                        <p:cond delay="indefinite"/>
                      </p:stCondLst>
                      <p:childTnLst>
                        <p:par>
                          <p:cTn id="45" fill="hold">
                            <p:stCondLst>
                              <p:cond delay="0"/>
                            </p:stCondLst>
                            <p:childTnLst>
                              <p:par>
                                <p:cTn id="46" presetID="6" presetClass="emph" presetSubtype="0" fill="hold" grpId="1" nodeType="clickEffect">
                                  <p:stCondLst>
                                    <p:cond delay="0"/>
                                  </p:stCondLst>
                                  <p:childTnLst>
                                    <p:animScale>
                                      <p:cBhvr>
                                        <p:cTn id="47" dur="2000" fill="hold"/>
                                        <p:tgtEl>
                                          <p:spTgt spid="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2" grpId="0"/>
      <p:bldP spid="3" grpId="0"/>
      <p:bldP spid="9" grpId="0"/>
      <p:bldP spid="10" grpId="0"/>
      <p:bldP spid="17" grpId="0" animBg="1"/>
      <p:bldP spid="17" grpId="1" animBg="1"/>
      <p:bldP spid="18" grpId="0" animBg="1"/>
      <p:bldP spid="1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p:nvPr/>
        </p:nvSpPr>
        <p:spPr>
          <a:xfrm>
            <a:off x="5715000" y="2438400"/>
            <a:ext cx="3200400" cy="2362200"/>
          </a:xfrm>
          <a:prstGeom prst="rect">
            <a:avLst/>
          </a:prstGeom>
          <a:solidFill>
            <a:srgbClr val="FFFFFF"/>
          </a:solidFill>
          <a:ln w="9525" cap="flat" cmpd="sng">
            <a:solidFill>
              <a:schemeClr val="tx1"/>
            </a:solidFill>
            <a:prstDash val="solid"/>
            <a:miter/>
            <a:headEnd type="none" w="med" len="med"/>
            <a:tailEnd type="none" w="med" len="med"/>
          </a:ln>
        </p:spPr>
        <p:txBody>
          <a:bodyPr wrap="none" anchor="ctr"/>
          <a:lstStyle/>
          <a:p>
            <a:pPr algn="ctr"/>
            <a:endParaRPr lang="vi-VN" altLang="x-none" sz="1800" dirty="0">
              <a:solidFill>
                <a:schemeClr val="bg1"/>
              </a:solidFill>
              <a:latin typeface="Arial" panose="020B0604020202020204" pitchFamily="34" charset="0"/>
            </a:endParaRPr>
          </a:p>
        </p:txBody>
      </p:sp>
      <p:grpSp>
        <p:nvGrpSpPr>
          <p:cNvPr id="35843" name="Group 3"/>
          <p:cNvGrpSpPr/>
          <p:nvPr/>
        </p:nvGrpSpPr>
        <p:grpSpPr>
          <a:xfrm>
            <a:off x="315314" y="1238153"/>
            <a:ext cx="5638800" cy="5143693"/>
            <a:chOff x="720" y="1297"/>
            <a:chExt cx="3552" cy="2883"/>
          </a:xfrm>
        </p:grpSpPr>
        <p:grpSp>
          <p:nvGrpSpPr>
            <p:cNvPr id="35862" name="Group 4"/>
            <p:cNvGrpSpPr/>
            <p:nvPr/>
          </p:nvGrpSpPr>
          <p:grpSpPr>
            <a:xfrm>
              <a:off x="720" y="1297"/>
              <a:ext cx="3312" cy="2883"/>
              <a:chOff x="1008" y="1397"/>
              <a:chExt cx="3312" cy="2883"/>
            </a:xfrm>
          </p:grpSpPr>
          <p:sp>
            <p:nvSpPr>
              <p:cNvPr id="35867" name="Oval 5"/>
              <p:cNvSpPr/>
              <p:nvPr/>
            </p:nvSpPr>
            <p:spPr>
              <a:xfrm>
                <a:off x="1008" y="1397"/>
                <a:ext cx="2928" cy="2883"/>
              </a:xfrm>
              <a:prstGeom prst="ellipse">
                <a:avLst/>
              </a:prstGeom>
              <a:solidFill>
                <a:srgbClr val="FEFAE6"/>
              </a:solidFill>
              <a:ln w="9525" cap="flat" cmpd="sng">
                <a:solidFill>
                  <a:schemeClr val="tx1"/>
                </a:solidFill>
                <a:prstDash val="solid"/>
                <a:headEnd type="none" w="med" len="med"/>
                <a:tailEnd type="none" w="med" len="med"/>
              </a:ln>
            </p:spPr>
            <p:txBody>
              <a:bodyPr wrap="none" anchor="ctr"/>
              <a:lstStyle/>
              <a:p>
                <a:endParaRPr lang="vi-VN" altLang="x-none" dirty="0">
                  <a:latin typeface="Arial" panose="020B0604020202020204" pitchFamily="34" charset="0"/>
                </a:endParaRPr>
              </a:p>
            </p:txBody>
          </p:sp>
          <p:sp>
            <p:nvSpPr>
              <p:cNvPr id="35868" name="Oval 6"/>
              <p:cNvSpPr/>
              <p:nvPr/>
            </p:nvSpPr>
            <p:spPr>
              <a:xfrm>
                <a:off x="1942" y="1458"/>
                <a:ext cx="1060" cy="675"/>
              </a:xfrm>
              <a:prstGeom prst="ellipse">
                <a:avLst/>
              </a:prstGeom>
              <a:solidFill>
                <a:srgbClr val="FEFAE6"/>
              </a:solidFill>
              <a:ln w="9525" cap="flat" cmpd="sng">
                <a:solidFill>
                  <a:schemeClr val="tx1"/>
                </a:solidFill>
                <a:prstDash val="solid"/>
                <a:headEnd type="none" w="med" len="med"/>
                <a:tailEnd type="none" w="med" len="med"/>
              </a:ln>
            </p:spPr>
            <p:txBody>
              <a:bodyPr wrap="none" anchor="ctr"/>
              <a:lstStyle/>
              <a:p>
                <a:endParaRPr lang="vi-VN" altLang="x-none" dirty="0">
                  <a:latin typeface="Arial" panose="020B0604020202020204" pitchFamily="34" charset="0"/>
                </a:endParaRPr>
              </a:p>
            </p:txBody>
          </p:sp>
          <p:sp>
            <p:nvSpPr>
              <p:cNvPr id="35869" name="Oval 7"/>
              <p:cNvSpPr/>
              <p:nvPr/>
            </p:nvSpPr>
            <p:spPr>
              <a:xfrm>
                <a:off x="2254" y="1581"/>
                <a:ext cx="436" cy="306"/>
              </a:xfrm>
              <a:prstGeom prst="ellipse">
                <a:avLst/>
              </a:prstGeom>
              <a:solidFill>
                <a:srgbClr val="FEFAE6"/>
              </a:solidFill>
              <a:ln w="9525" cap="flat" cmpd="sng">
                <a:solidFill>
                  <a:schemeClr val="tx1"/>
                </a:solidFill>
                <a:prstDash val="solid"/>
                <a:headEnd type="none" w="med" len="med"/>
                <a:tailEnd type="none" w="med" len="med"/>
              </a:ln>
            </p:spPr>
            <p:txBody>
              <a:bodyPr wrap="none" anchor="ctr"/>
              <a:lstStyle/>
              <a:p>
                <a:endParaRPr lang="vi-VN" altLang="x-none" dirty="0">
                  <a:latin typeface="Arial" panose="020B0604020202020204" pitchFamily="34" charset="0"/>
                </a:endParaRPr>
              </a:p>
            </p:txBody>
          </p:sp>
          <p:sp>
            <p:nvSpPr>
              <p:cNvPr id="35870" name="Arc 8"/>
              <p:cNvSpPr/>
              <p:nvPr/>
            </p:nvSpPr>
            <p:spPr>
              <a:xfrm rot="-7917777" flipH="1">
                <a:off x="1475" y="1442"/>
                <a:ext cx="1967" cy="2057"/>
              </a:xfrm>
              <a:custGeom>
                <a:avLst/>
                <a:gdLst>
                  <a:gd name="txL" fmla="*/ 0 w 21600"/>
                  <a:gd name="txT" fmla="*/ 0 h 23443"/>
                  <a:gd name="txR" fmla="*/ 21600 w 21600"/>
                  <a:gd name="txB" fmla="*/ 23443 h 23443"/>
                </a:gdLst>
                <a:ahLst/>
                <a:cxnLst>
                  <a:cxn ang="0">
                    <a:pos x="0" y="0"/>
                  </a:cxn>
                  <a:cxn ang="0">
                    <a:pos x="0" y="0"/>
                  </a:cxn>
                  <a:cxn ang="0">
                    <a:pos x="0" y="0"/>
                  </a:cxn>
                </a:cxnLst>
                <a:rect l="txL" t="txT" r="txR" b="txB"/>
                <a:pathLst>
                  <a:path w="21600" h="23443" fill="none">
                    <a:moveTo>
                      <a:pt x="369" y="0"/>
                    </a:moveTo>
                    <a:cubicBezTo>
                      <a:pt x="12153" y="202"/>
                      <a:pt x="21600" y="9811"/>
                      <a:pt x="21600" y="21597"/>
                    </a:cubicBezTo>
                    <a:cubicBezTo>
                      <a:pt x="21600" y="22213"/>
                      <a:pt x="21573" y="22829"/>
                      <a:pt x="21520" y="23442"/>
                    </a:cubicBezTo>
                  </a:path>
                  <a:path w="21600" h="23443" stroke="0">
                    <a:moveTo>
                      <a:pt x="369" y="0"/>
                    </a:moveTo>
                    <a:cubicBezTo>
                      <a:pt x="12153" y="202"/>
                      <a:pt x="21600" y="9811"/>
                      <a:pt x="21600" y="21597"/>
                    </a:cubicBezTo>
                    <a:cubicBezTo>
                      <a:pt x="21600" y="22213"/>
                      <a:pt x="21573" y="22829"/>
                      <a:pt x="21520" y="23442"/>
                    </a:cubicBezTo>
                    <a:lnTo>
                      <a:pt x="0" y="21597"/>
                    </a:lnTo>
                    <a:close/>
                  </a:path>
                </a:pathLst>
              </a:custGeom>
              <a:noFill/>
              <a:ln w="12700" cap="flat" cmpd="sng">
                <a:solidFill>
                  <a:schemeClr val="tx1"/>
                </a:solidFill>
                <a:prstDash val="solid"/>
                <a:round/>
                <a:headEnd type="none" w="med" len="med"/>
                <a:tailEnd type="none" w="med" len="med"/>
              </a:ln>
            </p:spPr>
            <p:txBody>
              <a:bodyPr wrap="none" anchor="ctr"/>
              <a:lstStyle/>
              <a:p>
                <a:endParaRPr dirty="0">
                  <a:latin typeface="Arial" panose="020B0604020202020204" pitchFamily="34" charset="0"/>
                </a:endParaRPr>
              </a:p>
            </p:txBody>
          </p:sp>
          <p:sp>
            <p:nvSpPr>
              <p:cNvPr id="35871" name="Arc 9"/>
              <p:cNvSpPr/>
              <p:nvPr/>
            </p:nvSpPr>
            <p:spPr>
              <a:xfrm rot="13449356" flipH="1">
                <a:off x="1326" y="1820"/>
                <a:ext cx="2290" cy="1756"/>
              </a:xfrm>
              <a:custGeom>
                <a:avLst/>
                <a:gdLst>
                  <a:gd name="txL" fmla="*/ 0 w 21593"/>
                  <a:gd name="txT" fmla="*/ 0 h 21581"/>
                  <a:gd name="txR" fmla="*/ 21593 w 21593"/>
                  <a:gd name="txB" fmla="*/ 21581 h 21581"/>
                </a:gdLst>
                <a:ahLst/>
                <a:cxnLst>
                  <a:cxn ang="0">
                    <a:pos x="0" y="0"/>
                  </a:cxn>
                  <a:cxn ang="0">
                    <a:pos x="0" y="0"/>
                  </a:cxn>
                  <a:cxn ang="0">
                    <a:pos x="0" y="0"/>
                  </a:cxn>
                </a:cxnLst>
                <a:rect l="txL" t="txT" r="txR" b="txB"/>
                <a:pathLst>
                  <a:path w="21593" h="21581" fill="none">
                    <a:moveTo>
                      <a:pt x="908" y="0"/>
                    </a:moveTo>
                    <a:cubicBezTo>
                      <a:pt x="12261" y="478"/>
                      <a:pt x="21303" y="9670"/>
                      <a:pt x="21592" y="21030"/>
                    </a:cubicBezTo>
                  </a:path>
                  <a:path w="21593" h="21581" stroke="0">
                    <a:moveTo>
                      <a:pt x="908" y="0"/>
                    </a:moveTo>
                    <a:cubicBezTo>
                      <a:pt x="12261" y="478"/>
                      <a:pt x="21303" y="9670"/>
                      <a:pt x="21592" y="21030"/>
                    </a:cubicBezTo>
                    <a:lnTo>
                      <a:pt x="0" y="21581"/>
                    </a:lnTo>
                    <a:close/>
                  </a:path>
                </a:pathLst>
              </a:custGeom>
              <a:noFill/>
              <a:ln w="57150" cap="flat" cmpd="sng">
                <a:solidFill>
                  <a:srgbClr val="FF0000"/>
                </a:solidFill>
                <a:prstDash val="solid"/>
                <a:round/>
                <a:headEnd type="none" w="med" len="med"/>
                <a:tailEnd type="none" w="med" len="med"/>
              </a:ln>
            </p:spPr>
            <p:txBody>
              <a:bodyPr wrap="none" anchor="ctr"/>
              <a:lstStyle/>
              <a:p>
                <a:endParaRPr dirty="0">
                  <a:latin typeface="Arial" panose="020B0604020202020204" pitchFamily="34" charset="0"/>
                </a:endParaRPr>
              </a:p>
            </p:txBody>
          </p:sp>
          <p:sp>
            <p:nvSpPr>
              <p:cNvPr id="35873" name="Text Box 11"/>
              <p:cNvSpPr txBox="1"/>
              <p:nvPr/>
            </p:nvSpPr>
            <p:spPr>
              <a:xfrm>
                <a:off x="3840" y="2832"/>
                <a:ext cx="480" cy="293"/>
              </a:xfrm>
              <a:prstGeom prst="rect">
                <a:avLst/>
              </a:prstGeom>
              <a:noFill/>
              <a:ln w="9525">
                <a:noFill/>
              </a:ln>
            </p:spPr>
            <p:txBody>
              <a:bodyPr>
                <a:spAutoFit/>
              </a:bodyPr>
              <a:lstStyle/>
              <a:p>
                <a:pPr algn="ctr">
                  <a:spcBef>
                    <a:spcPct val="50000"/>
                  </a:spcBef>
                </a:pPr>
                <a:r>
                  <a:rPr sz="2800" b="1" dirty="0">
                    <a:solidFill>
                      <a:srgbClr val="FF0000"/>
                    </a:solidFill>
                    <a:latin typeface="Arial" panose="020B0604020202020204" pitchFamily="34" charset="0"/>
                  </a:rPr>
                  <a:t>0</a:t>
                </a:r>
                <a:r>
                  <a:rPr sz="2800" b="1" baseline="30000" dirty="0">
                    <a:solidFill>
                      <a:srgbClr val="FF0000"/>
                    </a:solidFill>
                    <a:latin typeface="Arial" panose="020B0604020202020204" pitchFamily="34" charset="0"/>
                  </a:rPr>
                  <a:t>0</a:t>
                </a:r>
              </a:p>
            </p:txBody>
          </p:sp>
          <p:cxnSp>
            <p:nvCxnSpPr>
              <p:cNvPr id="35874" name="AutoShape 12"/>
              <p:cNvCxnSpPr>
                <a:stCxn id="35867" idx="1"/>
                <a:endCxn id="35867" idx="7"/>
              </p:cNvCxnSpPr>
              <p:nvPr/>
            </p:nvCxnSpPr>
            <p:spPr>
              <a:xfrm rot="5400000" flipV="1">
                <a:off x="2471" y="784"/>
                <a:ext cx="1" cy="2070"/>
              </a:xfrm>
              <a:prstGeom prst="curvedConnector3">
                <a:avLst>
                  <a:gd name="adj1" fmla="val 81400032"/>
                </a:avLst>
              </a:prstGeom>
              <a:ln w="9525" cap="flat" cmpd="sng">
                <a:solidFill>
                  <a:schemeClr val="tx1"/>
                </a:solidFill>
                <a:prstDash val="solid"/>
                <a:headEnd type="none" w="med" len="med"/>
                <a:tailEnd type="none" w="med" len="med"/>
              </a:ln>
            </p:spPr>
          </p:cxnSp>
        </p:grpSp>
        <p:sp>
          <p:nvSpPr>
            <p:cNvPr id="35863" name="Text Box 13"/>
            <p:cNvSpPr txBox="1"/>
            <p:nvPr/>
          </p:nvSpPr>
          <p:spPr>
            <a:xfrm>
              <a:off x="3456" y="3408"/>
              <a:ext cx="720" cy="259"/>
            </a:xfrm>
            <a:prstGeom prst="rect">
              <a:avLst/>
            </a:prstGeom>
            <a:noFill/>
            <a:ln w="9525">
              <a:noFill/>
            </a:ln>
          </p:spPr>
          <p:txBody>
            <a:bodyPr>
              <a:spAutoFit/>
            </a:bodyPr>
            <a:lstStyle/>
            <a:p>
              <a:pPr algn="ctr">
                <a:spcBef>
                  <a:spcPct val="50000"/>
                </a:spcBef>
              </a:pPr>
              <a:r>
                <a:rPr sz="2400" b="1" dirty="0">
                  <a:solidFill>
                    <a:srgbClr val="FFFFFF"/>
                  </a:solidFill>
                  <a:latin typeface="Arial" panose="020B0604020202020204" pitchFamily="34" charset="0"/>
                </a:rPr>
                <a:t>20</a:t>
              </a:r>
              <a:r>
                <a:rPr sz="2400" b="1" baseline="30000" dirty="0">
                  <a:solidFill>
                    <a:srgbClr val="FFFFFF"/>
                  </a:solidFill>
                  <a:latin typeface="Arial" panose="020B0604020202020204" pitchFamily="34" charset="0"/>
                </a:rPr>
                <a:t>0</a:t>
              </a:r>
            </a:p>
          </p:txBody>
        </p:sp>
        <p:sp>
          <p:nvSpPr>
            <p:cNvPr id="35864" name="Text Box 14"/>
            <p:cNvSpPr txBox="1"/>
            <p:nvPr/>
          </p:nvSpPr>
          <p:spPr>
            <a:xfrm>
              <a:off x="3552" y="2208"/>
              <a:ext cx="720" cy="259"/>
            </a:xfrm>
            <a:prstGeom prst="rect">
              <a:avLst/>
            </a:prstGeom>
            <a:noFill/>
            <a:ln w="9525">
              <a:noFill/>
            </a:ln>
          </p:spPr>
          <p:txBody>
            <a:bodyPr>
              <a:spAutoFit/>
            </a:bodyPr>
            <a:lstStyle/>
            <a:p>
              <a:pPr algn="ctr">
                <a:spcBef>
                  <a:spcPct val="50000"/>
                </a:spcBef>
              </a:pPr>
              <a:r>
                <a:rPr sz="2400" b="1" dirty="0">
                  <a:solidFill>
                    <a:srgbClr val="FF0000"/>
                  </a:solidFill>
                  <a:latin typeface="Arial" panose="020B0604020202020204" pitchFamily="34" charset="0"/>
                </a:rPr>
                <a:t>20</a:t>
              </a:r>
              <a:r>
                <a:rPr sz="2400" b="1" baseline="30000" dirty="0">
                  <a:solidFill>
                    <a:srgbClr val="FF0000"/>
                  </a:solidFill>
                  <a:latin typeface="Arial" panose="020B0604020202020204" pitchFamily="34" charset="0"/>
                </a:rPr>
                <a:t>0</a:t>
              </a:r>
            </a:p>
          </p:txBody>
        </p:sp>
        <p:sp>
          <p:nvSpPr>
            <p:cNvPr id="35865" name="Text Box 15"/>
            <p:cNvSpPr txBox="1"/>
            <p:nvPr/>
          </p:nvSpPr>
          <p:spPr>
            <a:xfrm>
              <a:off x="3168" y="1536"/>
              <a:ext cx="528" cy="259"/>
            </a:xfrm>
            <a:prstGeom prst="rect">
              <a:avLst/>
            </a:prstGeom>
            <a:noFill/>
            <a:ln w="9525">
              <a:noFill/>
            </a:ln>
          </p:spPr>
          <p:txBody>
            <a:bodyPr>
              <a:spAutoFit/>
            </a:bodyPr>
            <a:lstStyle/>
            <a:p>
              <a:pPr algn="ctr">
                <a:spcBef>
                  <a:spcPct val="50000"/>
                </a:spcBef>
              </a:pPr>
              <a:r>
                <a:rPr sz="2400" b="1" dirty="0">
                  <a:solidFill>
                    <a:srgbClr val="FF0000"/>
                  </a:solidFill>
                  <a:latin typeface="Arial" panose="020B0604020202020204" pitchFamily="34" charset="0"/>
                </a:rPr>
                <a:t>40</a:t>
              </a:r>
              <a:r>
                <a:rPr sz="2400" b="1" baseline="30000" dirty="0">
                  <a:solidFill>
                    <a:srgbClr val="FF0000"/>
                  </a:solidFill>
                  <a:latin typeface="Arial" panose="020B0604020202020204" pitchFamily="34" charset="0"/>
                </a:rPr>
                <a:t>0</a:t>
              </a:r>
            </a:p>
          </p:txBody>
        </p:sp>
        <p:sp>
          <p:nvSpPr>
            <p:cNvPr id="35866" name="Text Box 16"/>
            <p:cNvSpPr txBox="1"/>
            <p:nvPr/>
          </p:nvSpPr>
          <p:spPr>
            <a:xfrm>
              <a:off x="1824" y="1776"/>
              <a:ext cx="528" cy="259"/>
            </a:xfrm>
            <a:prstGeom prst="rect">
              <a:avLst/>
            </a:prstGeom>
            <a:noFill/>
            <a:ln w="9525">
              <a:noFill/>
            </a:ln>
          </p:spPr>
          <p:txBody>
            <a:bodyPr>
              <a:spAutoFit/>
            </a:bodyPr>
            <a:lstStyle/>
            <a:p>
              <a:pPr algn="ctr">
                <a:spcBef>
                  <a:spcPct val="50000"/>
                </a:spcBef>
              </a:pPr>
              <a:r>
                <a:rPr sz="2400" b="1" dirty="0">
                  <a:latin typeface="Arial" panose="020B0604020202020204" pitchFamily="34" charset="0"/>
                </a:rPr>
                <a:t>60</a:t>
              </a:r>
              <a:r>
                <a:rPr sz="2400" b="1" baseline="30000" dirty="0">
                  <a:latin typeface="Arial" panose="020B0604020202020204" pitchFamily="34" charset="0"/>
                </a:rPr>
                <a:t>0</a:t>
              </a:r>
            </a:p>
          </p:txBody>
        </p:sp>
      </p:grpSp>
      <p:sp>
        <p:nvSpPr>
          <p:cNvPr id="155665" name="Line 17"/>
          <p:cNvSpPr/>
          <p:nvPr/>
        </p:nvSpPr>
        <p:spPr>
          <a:xfrm flipV="1">
            <a:off x="1447800" y="2743200"/>
            <a:ext cx="0" cy="1066800"/>
          </a:xfrm>
          <a:prstGeom prst="line">
            <a:avLst/>
          </a:prstGeom>
          <a:ln w="76200" cap="flat" cmpd="sng">
            <a:solidFill>
              <a:schemeClr val="tx1"/>
            </a:solidFill>
            <a:prstDash val="sysDot"/>
            <a:headEnd type="none" w="med" len="med"/>
            <a:tailEnd type="triangle" w="med" len="med"/>
          </a:ln>
        </p:spPr>
      </p:sp>
      <p:sp>
        <p:nvSpPr>
          <p:cNvPr id="155666" name="Line 18"/>
          <p:cNvSpPr/>
          <p:nvPr/>
        </p:nvSpPr>
        <p:spPr>
          <a:xfrm rot="7146230" flipV="1">
            <a:off x="2764719" y="2746424"/>
            <a:ext cx="1013765" cy="521912"/>
          </a:xfrm>
          <a:prstGeom prst="line">
            <a:avLst/>
          </a:prstGeom>
          <a:ln w="76200" cap="flat" cmpd="sng">
            <a:solidFill>
              <a:schemeClr val="tx1"/>
            </a:solidFill>
            <a:prstDash val="sysDot"/>
            <a:headEnd type="none" w="med" len="med"/>
            <a:tailEnd type="triangle" w="med" len="med"/>
          </a:ln>
        </p:spPr>
      </p:sp>
      <p:sp>
        <p:nvSpPr>
          <p:cNvPr id="155667" name="Text Box 19"/>
          <p:cNvSpPr txBox="1"/>
          <p:nvPr/>
        </p:nvSpPr>
        <p:spPr>
          <a:xfrm>
            <a:off x="990600" y="2438401"/>
            <a:ext cx="609600" cy="461665"/>
          </a:xfrm>
          <a:prstGeom prst="rect">
            <a:avLst/>
          </a:prstGeom>
          <a:noFill/>
          <a:ln w="9525">
            <a:noFill/>
          </a:ln>
        </p:spPr>
        <p:txBody>
          <a:bodyPr>
            <a:spAutoFit/>
          </a:bodyPr>
          <a:lstStyle/>
          <a:p>
            <a:pPr algn="ctr">
              <a:spcBef>
                <a:spcPct val="50000"/>
              </a:spcBef>
            </a:pPr>
            <a:r>
              <a:rPr lang="en-US" sz="2400" b="1" dirty="0" smtClean="0">
                <a:solidFill>
                  <a:srgbClr val="0000FF"/>
                </a:solidFill>
                <a:latin typeface="Arial" panose="020B0604020202020204" pitchFamily="34" charset="0"/>
              </a:rPr>
              <a:t>B</a:t>
            </a:r>
            <a:endParaRPr sz="2400" b="1" dirty="0">
              <a:solidFill>
                <a:srgbClr val="0000FF"/>
              </a:solidFill>
              <a:latin typeface="Arial" panose="020B0604020202020204" pitchFamily="34" charset="0"/>
            </a:endParaRPr>
          </a:p>
        </p:txBody>
      </p:sp>
      <p:sp>
        <p:nvSpPr>
          <p:cNvPr id="155668" name="Text Box 20"/>
          <p:cNvSpPr txBox="1"/>
          <p:nvPr/>
        </p:nvSpPr>
        <p:spPr>
          <a:xfrm>
            <a:off x="1143000" y="3886200"/>
            <a:ext cx="609600" cy="523220"/>
          </a:xfrm>
          <a:prstGeom prst="rect">
            <a:avLst/>
          </a:prstGeom>
          <a:noFill/>
          <a:ln w="9525">
            <a:noFill/>
          </a:ln>
        </p:spPr>
        <p:txBody>
          <a:bodyPr>
            <a:spAutoFit/>
          </a:bodyPr>
          <a:lstStyle/>
          <a:p>
            <a:pPr algn="ctr">
              <a:spcBef>
                <a:spcPct val="50000"/>
              </a:spcBef>
            </a:pPr>
            <a:r>
              <a:rPr lang="en-US" sz="2800" b="1" dirty="0" smtClean="0">
                <a:solidFill>
                  <a:srgbClr val="0000FF"/>
                </a:solidFill>
                <a:latin typeface="Arial" panose="020B0604020202020204" pitchFamily="34" charset="0"/>
              </a:rPr>
              <a:t>A</a:t>
            </a:r>
            <a:endParaRPr sz="2800" b="1" dirty="0">
              <a:solidFill>
                <a:srgbClr val="0000FF"/>
              </a:solidFill>
              <a:latin typeface="Arial" panose="020B0604020202020204" pitchFamily="34" charset="0"/>
            </a:endParaRPr>
          </a:p>
        </p:txBody>
      </p:sp>
      <p:sp>
        <p:nvSpPr>
          <p:cNvPr id="155669" name="Text Box 21"/>
          <p:cNvSpPr txBox="1"/>
          <p:nvPr/>
        </p:nvSpPr>
        <p:spPr>
          <a:xfrm>
            <a:off x="3048000" y="2057400"/>
            <a:ext cx="533400" cy="523220"/>
          </a:xfrm>
          <a:prstGeom prst="rect">
            <a:avLst/>
          </a:prstGeom>
          <a:noFill/>
          <a:ln w="9525">
            <a:noFill/>
          </a:ln>
        </p:spPr>
        <p:txBody>
          <a:bodyPr>
            <a:spAutoFit/>
          </a:bodyPr>
          <a:lstStyle/>
          <a:p>
            <a:pPr algn="ctr">
              <a:spcBef>
                <a:spcPct val="50000"/>
              </a:spcBef>
            </a:pPr>
            <a:r>
              <a:rPr lang="en-US" sz="2800" b="1" dirty="0" smtClean="0">
                <a:solidFill>
                  <a:srgbClr val="0000FF"/>
                </a:solidFill>
                <a:latin typeface="Arial" panose="020B0604020202020204" pitchFamily="34" charset="0"/>
              </a:rPr>
              <a:t>C</a:t>
            </a:r>
            <a:endParaRPr sz="2800" b="1" dirty="0">
              <a:solidFill>
                <a:srgbClr val="0000FF"/>
              </a:solidFill>
              <a:latin typeface="Arial" panose="020B0604020202020204" pitchFamily="34" charset="0"/>
            </a:endParaRPr>
          </a:p>
        </p:txBody>
      </p:sp>
      <p:sp>
        <p:nvSpPr>
          <p:cNvPr id="155670" name="Text Box 22"/>
          <p:cNvSpPr txBox="1"/>
          <p:nvPr/>
        </p:nvSpPr>
        <p:spPr>
          <a:xfrm>
            <a:off x="3134714" y="3416593"/>
            <a:ext cx="533400" cy="523220"/>
          </a:xfrm>
          <a:prstGeom prst="rect">
            <a:avLst/>
          </a:prstGeom>
          <a:noFill/>
          <a:ln w="9525">
            <a:noFill/>
          </a:ln>
        </p:spPr>
        <p:txBody>
          <a:bodyPr>
            <a:spAutoFit/>
          </a:bodyPr>
          <a:lstStyle/>
          <a:p>
            <a:pPr algn="ctr">
              <a:spcBef>
                <a:spcPct val="50000"/>
              </a:spcBef>
            </a:pPr>
            <a:r>
              <a:rPr lang="en-US" sz="2800" b="1" dirty="0" smtClean="0">
                <a:solidFill>
                  <a:srgbClr val="0000FF"/>
                </a:solidFill>
                <a:latin typeface="Arial" panose="020B0604020202020204" pitchFamily="34" charset="0"/>
              </a:rPr>
              <a:t>D</a:t>
            </a:r>
            <a:endParaRPr sz="2800" b="1" dirty="0">
              <a:solidFill>
                <a:srgbClr val="0000FF"/>
              </a:solidFill>
              <a:latin typeface="Arial" panose="020B0604020202020204" pitchFamily="34" charset="0"/>
            </a:endParaRPr>
          </a:p>
        </p:txBody>
      </p:sp>
      <p:sp>
        <p:nvSpPr>
          <p:cNvPr id="155671" name="Freeform 23"/>
          <p:cNvSpPr/>
          <p:nvPr/>
        </p:nvSpPr>
        <p:spPr>
          <a:xfrm>
            <a:off x="2639413" y="2367116"/>
            <a:ext cx="675287" cy="1519084"/>
          </a:xfrm>
          <a:custGeom>
            <a:avLst/>
            <a:gdLst>
              <a:gd name="txL" fmla="*/ 0 w 480"/>
              <a:gd name="txT" fmla="*/ 0 h 624"/>
              <a:gd name="txR" fmla="*/ 480 w 480"/>
              <a:gd name="txB" fmla="*/ 624 h 624"/>
            </a:gdLst>
            <a:ahLst/>
            <a:cxnLst>
              <a:cxn ang="0">
                <a:pos x="2147483647" y="0"/>
              </a:cxn>
              <a:cxn ang="0">
                <a:pos x="2147483647" y="2147483647"/>
              </a:cxn>
              <a:cxn ang="0">
                <a:pos x="0" y="2147483647"/>
              </a:cxn>
            </a:cxnLst>
            <a:rect l="txL" t="txT" r="txR" b="txB"/>
            <a:pathLst>
              <a:path w="480" h="624">
                <a:moveTo>
                  <a:pt x="480" y="0"/>
                </a:moveTo>
                <a:cubicBezTo>
                  <a:pt x="424" y="140"/>
                  <a:pt x="368" y="280"/>
                  <a:pt x="288" y="384"/>
                </a:cubicBezTo>
                <a:cubicBezTo>
                  <a:pt x="208" y="488"/>
                  <a:pt x="104" y="556"/>
                  <a:pt x="0" y="624"/>
                </a:cubicBezTo>
              </a:path>
            </a:pathLst>
          </a:custGeom>
          <a:noFill/>
          <a:ln w="76200" cap="flat" cmpd="sng">
            <a:solidFill>
              <a:srgbClr val="FF0000"/>
            </a:solidFill>
            <a:prstDash val="solid"/>
            <a:round/>
            <a:headEnd type="none" w="med" len="med"/>
            <a:tailEnd type="triangle" w="med" len="med"/>
          </a:ln>
        </p:spPr>
        <p:txBody>
          <a:bodyPr/>
          <a:lstStyle/>
          <a:p>
            <a:endParaRPr dirty="0">
              <a:latin typeface="Arial" panose="020B0604020202020204" pitchFamily="34" charset="0"/>
            </a:endParaRPr>
          </a:p>
        </p:txBody>
      </p:sp>
      <p:sp>
        <p:nvSpPr>
          <p:cNvPr id="155672" name="Freeform 24"/>
          <p:cNvSpPr/>
          <p:nvPr/>
        </p:nvSpPr>
        <p:spPr>
          <a:xfrm rot="-10579227">
            <a:off x="1527175" y="2673352"/>
            <a:ext cx="914400" cy="1139825"/>
          </a:xfrm>
          <a:custGeom>
            <a:avLst/>
            <a:gdLst>
              <a:gd name="txL" fmla="*/ 0 w 480"/>
              <a:gd name="txT" fmla="*/ 0 h 624"/>
              <a:gd name="txR" fmla="*/ 480 w 480"/>
              <a:gd name="txB" fmla="*/ 624 h 624"/>
            </a:gdLst>
            <a:ahLst/>
            <a:cxnLst>
              <a:cxn ang="0">
                <a:pos x="2147483647" y="0"/>
              </a:cxn>
              <a:cxn ang="0">
                <a:pos x="2147483647" y="2147483647"/>
              </a:cxn>
              <a:cxn ang="0">
                <a:pos x="0" y="2147483647"/>
              </a:cxn>
            </a:cxnLst>
            <a:rect l="txL" t="txT" r="txR" b="txB"/>
            <a:pathLst>
              <a:path w="480" h="624">
                <a:moveTo>
                  <a:pt x="480" y="0"/>
                </a:moveTo>
                <a:cubicBezTo>
                  <a:pt x="424" y="140"/>
                  <a:pt x="368" y="280"/>
                  <a:pt x="288" y="384"/>
                </a:cubicBezTo>
                <a:cubicBezTo>
                  <a:pt x="208" y="488"/>
                  <a:pt x="104" y="556"/>
                  <a:pt x="0" y="624"/>
                </a:cubicBezTo>
              </a:path>
            </a:pathLst>
          </a:custGeom>
          <a:noFill/>
          <a:ln w="76200" cap="flat" cmpd="sng">
            <a:solidFill>
              <a:srgbClr val="FF0000"/>
            </a:solidFill>
            <a:prstDash val="solid"/>
            <a:round/>
            <a:headEnd type="none" w="med" len="med"/>
            <a:tailEnd type="triangle" w="med" len="med"/>
          </a:ln>
        </p:spPr>
        <p:txBody>
          <a:bodyPr/>
          <a:lstStyle/>
          <a:p>
            <a:endParaRPr dirty="0">
              <a:latin typeface="Arial" panose="020B0604020202020204" pitchFamily="34" charset="0"/>
            </a:endParaRPr>
          </a:p>
        </p:txBody>
      </p:sp>
      <p:sp>
        <p:nvSpPr>
          <p:cNvPr id="35852" name="Line 25"/>
          <p:cNvSpPr/>
          <p:nvPr/>
        </p:nvSpPr>
        <p:spPr>
          <a:xfrm flipV="1">
            <a:off x="5824777" y="2367115"/>
            <a:ext cx="0" cy="533400"/>
          </a:xfrm>
          <a:prstGeom prst="line">
            <a:avLst/>
          </a:prstGeom>
          <a:ln w="57150" cap="flat" cmpd="sng">
            <a:solidFill>
              <a:schemeClr val="tx2"/>
            </a:solidFill>
            <a:prstDash val="sysDot"/>
            <a:headEnd type="none" w="med" len="med"/>
            <a:tailEnd type="triangle" w="med" len="med"/>
          </a:ln>
        </p:spPr>
      </p:sp>
      <p:sp>
        <p:nvSpPr>
          <p:cNvPr id="35853" name="Text Box 26"/>
          <p:cNvSpPr txBox="1"/>
          <p:nvPr/>
        </p:nvSpPr>
        <p:spPr>
          <a:xfrm>
            <a:off x="5846392" y="2285001"/>
            <a:ext cx="3297608" cy="523220"/>
          </a:xfrm>
          <a:prstGeom prst="rect">
            <a:avLst/>
          </a:prstGeom>
          <a:noFill/>
          <a:ln w="9525">
            <a:noFill/>
          </a:ln>
        </p:spPr>
        <p:txBody>
          <a:bodyPr wrap="square">
            <a:spAutoFit/>
          </a:bodyPr>
          <a:lstStyle/>
          <a:p>
            <a:pPr algn="ctr"/>
            <a:r>
              <a:rPr sz="2800" b="1" dirty="0" err="1">
                <a:solidFill>
                  <a:schemeClr val="tx2"/>
                </a:solidFill>
                <a:latin typeface="Arial" panose="020B0604020202020204" pitchFamily="34" charset="0"/>
              </a:rPr>
              <a:t>Hướng</a:t>
            </a:r>
            <a:r>
              <a:rPr sz="2800" b="1" dirty="0">
                <a:solidFill>
                  <a:schemeClr val="tx2"/>
                </a:solidFill>
                <a:latin typeface="Arial" panose="020B0604020202020204" pitchFamily="34" charset="0"/>
              </a:rPr>
              <a:t> </a:t>
            </a:r>
            <a:r>
              <a:rPr lang="en-US" sz="2800" b="1" dirty="0" smtClean="0">
                <a:solidFill>
                  <a:schemeClr val="tx2"/>
                </a:solidFill>
                <a:latin typeface="Arial" panose="020B0604020202020204" pitchFamily="34" charset="0"/>
              </a:rPr>
              <a:t>ban </a:t>
            </a:r>
            <a:r>
              <a:rPr lang="en-US" sz="2800" b="1" dirty="0" err="1" smtClean="0">
                <a:solidFill>
                  <a:schemeClr val="tx2"/>
                </a:solidFill>
                <a:latin typeface="Arial" panose="020B0604020202020204" pitchFamily="34" charset="0"/>
              </a:rPr>
              <a:t>đầu</a:t>
            </a:r>
            <a:endParaRPr sz="2800" b="1" dirty="0">
              <a:solidFill>
                <a:schemeClr val="tx2"/>
              </a:solidFill>
              <a:latin typeface="Arial" panose="020B0604020202020204" pitchFamily="34" charset="0"/>
            </a:endParaRPr>
          </a:p>
        </p:txBody>
      </p:sp>
      <p:sp>
        <p:nvSpPr>
          <p:cNvPr id="35854" name="Freeform 27"/>
          <p:cNvSpPr/>
          <p:nvPr/>
        </p:nvSpPr>
        <p:spPr>
          <a:xfrm rot="-10579227">
            <a:off x="5861050" y="3581400"/>
            <a:ext cx="382588" cy="989013"/>
          </a:xfrm>
          <a:custGeom>
            <a:avLst/>
            <a:gdLst>
              <a:gd name="txL" fmla="*/ 0 w 480"/>
              <a:gd name="txT" fmla="*/ 0 h 624"/>
              <a:gd name="txR" fmla="*/ 480 w 480"/>
              <a:gd name="txB" fmla="*/ 624 h 624"/>
            </a:gdLst>
            <a:ahLst/>
            <a:cxnLst>
              <a:cxn ang="0">
                <a:pos x="2147483647" y="0"/>
              </a:cxn>
              <a:cxn ang="0">
                <a:pos x="2147483647" y="2147483647"/>
              </a:cxn>
              <a:cxn ang="0">
                <a:pos x="0" y="2147483647"/>
              </a:cxn>
            </a:cxnLst>
            <a:rect l="txL" t="txT" r="txR" b="txB"/>
            <a:pathLst>
              <a:path w="480" h="624">
                <a:moveTo>
                  <a:pt x="480" y="0"/>
                </a:moveTo>
                <a:cubicBezTo>
                  <a:pt x="424" y="140"/>
                  <a:pt x="368" y="280"/>
                  <a:pt x="288" y="384"/>
                </a:cubicBezTo>
                <a:cubicBezTo>
                  <a:pt x="208" y="488"/>
                  <a:pt x="104" y="556"/>
                  <a:pt x="0" y="624"/>
                </a:cubicBezTo>
              </a:path>
            </a:pathLst>
          </a:custGeom>
          <a:noFill/>
          <a:ln w="76200" cap="flat" cmpd="sng">
            <a:solidFill>
              <a:srgbClr val="FF3300"/>
            </a:solidFill>
            <a:prstDash val="solid"/>
            <a:round/>
            <a:headEnd type="none" w="med" len="med"/>
            <a:tailEnd type="triangle" w="med" len="med"/>
          </a:ln>
        </p:spPr>
        <p:txBody>
          <a:bodyPr/>
          <a:lstStyle/>
          <a:p>
            <a:endParaRPr dirty="0">
              <a:latin typeface="Arial" panose="020B0604020202020204" pitchFamily="34" charset="0"/>
            </a:endParaRPr>
          </a:p>
        </p:txBody>
      </p:sp>
      <p:sp>
        <p:nvSpPr>
          <p:cNvPr id="35855" name="Text Box 28"/>
          <p:cNvSpPr txBox="1"/>
          <p:nvPr/>
        </p:nvSpPr>
        <p:spPr>
          <a:xfrm>
            <a:off x="6553200" y="3598942"/>
            <a:ext cx="2590800" cy="954107"/>
          </a:xfrm>
          <a:prstGeom prst="rect">
            <a:avLst/>
          </a:prstGeom>
          <a:noFill/>
          <a:ln w="9525">
            <a:noFill/>
          </a:ln>
        </p:spPr>
        <p:txBody>
          <a:bodyPr wrap="square">
            <a:spAutoFit/>
          </a:bodyPr>
          <a:lstStyle/>
          <a:p>
            <a:pPr algn="ctr"/>
            <a:r>
              <a:rPr sz="2800" b="1" dirty="0" err="1">
                <a:solidFill>
                  <a:schemeClr val="tx2"/>
                </a:solidFill>
                <a:latin typeface="Arial" panose="020B0604020202020204" pitchFamily="34" charset="0"/>
              </a:rPr>
              <a:t>Hướng</a:t>
            </a:r>
            <a:r>
              <a:rPr sz="2800" b="1" dirty="0">
                <a:solidFill>
                  <a:schemeClr val="tx2"/>
                </a:solidFill>
                <a:latin typeface="Arial" panose="020B0604020202020204" pitchFamily="34" charset="0"/>
              </a:rPr>
              <a:t> </a:t>
            </a:r>
            <a:r>
              <a:rPr lang="en-US" sz="2800" b="1" dirty="0" err="1" smtClean="0">
                <a:solidFill>
                  <a:schemeClr val="tx2"/>
                </a:solidFill>
                <a:latin typeface="Arial" panose="020B0604020202020204" pitchFamily="34" charset="0"/>
              </a:rPr>
              <a:t>sau</a:t>
            </a:r>
            <a:r>
              <a:rPr lang="en-US" sz="2800" b="1" dirty="0" smtClean="0">
                <a:solidFill>
                  <a:schemeClr val="tx2"/>
                </a:solidFill>
                <a:latin typeface="Arial" panose="020B0604020202020204" pitchFamily="34" charset="0"/>
              </a:rPr>
              <a:t> </a:t>
            </a:r>
            <a:r>
              <a:rPr lang="en-US" sz="2800" b="1" dirty="0" err="1" smtClean="0">
                <a:solidFill>
                  <a:schemeClr val="tx2"/>
                </a:solidFill>
                <a:latin typeface="Arial" panose="020B0604020202020204" pitchFamily="34" charset="0"/>
              </a:rPr>
              <a:t>khi</a:t>
            </a:r>
            <a:r>
              <a:rPr lang="en-US" sz="2800" b="1" dirty="0" smtClean="0">
                <a:solidFill>
                  <a:schemeClr val="tx2"/>
                </a:solidFill>
                <a:latin typeface="Arial" panose="020B0604020202020204" pitchFamily="34" charset="0"/>
              </a:rPr>
              <a:t> </a:t>
            </a:r>
            <a:r>
              <a:rPr sz="2800" b="1" dirty="0" err="1" smtClean="0">
                <a:solidFill>
                  <a:schemeClr val="tx2"/>
                </a:solidFill>
                <a:latin typeface="Arial" panose="020B0604020202020204" pitchFamily="34" charset="0"/>
              </a:rPr>
              <a:t>lệch</a:t>
            </a:r>
            <a:endParaRPr sz="2800" b="1" dirty="0">
              <a:solidFill>
                <a:schemeClr val="tx2"/>
              </a:solidFill>
              <a:latin typeface="Arial" panose="020B0604020202020204" pitchFamily="34" charset="0"/>
            </a:endParaRPr>
          </a:p>
        </p:txBody>
      </p:sp>
      <p:sp>
        <p:nvSpPr>
          <p:cNvPr id="35856" name="Text Box 29"/>
          <p:cNvSpPr txBox="1"/>
          <p:nvPr/>
        </p:nvSpPr>
        <p:spPr>
          <a:xfrm>
            <a:off x="914400" y="6432883"/>
            <a:ext cx="6644208" cy="369332"/>
          </a:xfrm>
          <a:prstGeom prst="rect">
            <a:avLst/>
          </a:prstGeom>
          <a:noFill/>
          <a:ln w="9525" cap="flat" cmpd="sng">
            <a:solidFill>
              <a:srgbClr val="FFFFFF"/>
            </a:solidFill>
            <a:prstDash val="solid"/>
            <a:miter/>
            <a:headEnd type="none" w="med" len="med"/>
            <a:tailEnd type="none" w="med" len="med"/>
          </a:ln>
        </p:spPr>
        <p:txBody>
          <a:bodyPr wrap="square">
            <a:spAutoFit/>
          </a:bodyPr>
          <a:lstStyle/>
          <a:p>
            <a:pPr algn="ctr">
              <a:spcBef>
                <a:spcPct val="50000"/>
              </a:spcBef>
            </a:pPr>
            <a:r>
              <a:rPr sz="1800" b="1" dirty="0" smtClean="0">
                <a:solidFill>
                  <a:srgbClr val="FFFFFF"/>
                </a:solidFill>
                <a:latin typeface="Arial" panose="020B0604020202020204" pitchFamily="34" charset="0"/>
              </a:rPr>
              <a:t>H</a:t>
            </a:r>
            <a:r>
              <a:rPr lang="en-US" sz="1800" b="1" dirty="0" smtClean="0">
                <a:solidFill>
                  <a:srgbClr val="FFFFFF"/>
                </a:solidFill>
                <a:latin typeface="Arial" panose="020B0604020202020204" pitchFamily="34" charset="0"/>
              </a:rPr>
              <a:t>6.5</a:t>
            </a:r>
            <a:r>
              <a:rPr sz="1800" b="1" dirty="0" smtClean="0">
                <a:solidFill>
                  <a:srgbClr val="FFFFFF"/>
                </a:solidFill>
                <a:latin typeface="Arial" panose="020B0604020202020204" pitchFamily="34" charset="0"/>
              </a:rPr>
              <a:t>: </a:t>
            </a:r>
            <a:r>
              <a:rPr sz="1800" b="1" dirty="0">
                <a:solidFill>
                  <a:srgbClr val="FFFFFF"/>
                </a:solidFill>
                <a:latin typeface="Arial" panose="020B0604020202020204" pitchFamily="34" charset="0"/>
              </a:rPr>
              <a:t>Sự lệch hướng do vận động tự quay của Trái Đất</a:t>
            </a:r>
          </a:p>
        </p:txBody>
      </p:sp>
      <p:sp>
        <p:nvSpPr>
          <p:cNvPr id="155678" name="Rectangle 30"/>
          <p:cNvSpPr/>
          <p:nvPr/>
        </p:nvSpPr>
        <p:spPr>
          <a:xfrm>
            <a:off x="-228600" y="404483"/>
            <a:ext cx="9144000" cy="1371600"/>
          </a:xfrm>
          <a:prstGeom prst="rect">
            <a:avLst/>
          </a:prstGeom>
          <a:noFill/>
          <a:ln w="9525" cap="flat" cmpd="sng">
            <a:solidFill>
              <a:srgbClr val="FFFFFF"/>
            </a:solidFill>
            <a:prstDash val="solid"/>
            <a:miter/>
            <a:headEnd type="none" w="med" len="med"/>
            <a:tailEnd type="none" w="med" len="med"/>
          </a:ln>
        </p:spPr>
        <p:txBody>
          <a:bodyPr anchor="ctr"/>
          <a:lstStyle/>
          <a:p>
            <a:pPr algn="ctr"/>
            <a:r>
              <a:rPr lang="vi-VN" altLang="x-none" sz="2800" b="1" dirty="0">
                <a:solidFill>
                  <a:srgbClr val="002060"/>
                </a:solidFill>
                <a:latin typeface="Times New Roman" panose="02020603050405020304" pitchFamily="18" charset="0"/>
                <a:cs typeface="Times New Roman" panose="02020603050405020304" pitchFamily="18" charset="0"/>
              </a:rPr>
              <a:t>Quan sát hình  cho biết ở Nửa Cầu Bắc các vật chuyển động theo hướng từ </a:t>
            </a:r>
            <a:r>
              <a:rPr lang="en-US" altLang="x-none" sz="2800" b="1" dirty="0" smtClean="0">
                <a:solidFill>
                  <a:srgbClr val="002060"/>
                </a:solidFill>
                <a:latin typeface="Times New Roman" panose="02020603050405020304" pitchFamily="18" charset="0"/>
                <a:cs typeface="Times New Roman" panose="02020603050405020304" pitchFamily="18" charset="0"/>
              </a:rPr>
              <a:t>A</a:t>
            </a:r>
            <a:r>
              <a:rPr lang="vi-VN" altLang="x-none" sz="2800" b="1"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x-none" sz="28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B</a:t>
            </a:r>
            <a:r>
              <a:rPr lang="vi-VN" altLang="x-none" sz="2800" b="1"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x-none" sz="28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v</a:t>
            </a:r>
            <a:r>
              <a:rPr lang="vi-VN" altLang="x-none" sz="2800" b="1" dirty="0">
                <a:solidFill>
                  <a:srgbClr val="002060"/>
                </a:solidFill>
                <a:latin typeface="Times New Roman" panose="02020603050405020304" pitchFamily="18" charset="0"/>
                <a:ea typeface="Times New Roman" panose="02020603050405020304" pitchFamily="18" charset="0"/>
                <a:sym typeface="Wingdings" panose="05000000000000000000" pitchFamily="2" charset="2"/>
              </a:rPr>
              <a:t>à</a:t>
            </a:r>
            <a:r>
              <a:rPr lang="vi-VN" altLang="x-none" sz="28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từ </a:t>
            </a:r>
            <a:r>
              <a:rPr lang="en-US" altLang="x-none" sz="2800" b="1"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C</a:t>
            </a:r>
            <a:r>
              <a:rPr lang="vi-VN" altLang="x-none" sz="2800" b="1"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x-none" sz="2800" b="1"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D</a:t>
            </a:r>
            <a:r>
              <a:rPr lang="vi-VN" altLang="x-none" sz="2800" b="1"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x-none" sz="28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bị lệch hướng về bên phải hay bên </a:t>
            </a:r>
            <a:r>
              <a:rPr lang="vi-VN" altLang="x-none" sz="2800" b="1"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trái</a:t>
            </a:r>
            <a:r>
              <a:rPr lang="en-US" altLang="x-none" sz="2800" b="1"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so </a:t>
            </a:r>
            <a:r>
              <a:rPr lang="en-US" altLang="x-none" sz="2800" b="1" dirty="0" err="1"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với</a:t>
            </a:r>
            <a:r>
              <a:rPr lang="en-US" altLang="x-none" sz="2800" b="1"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800" b="1" dirty="0" err="1"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hướng</a:t>
            </a:r>
            <a:r>
              <a:rPr lang="en-US" altLang="x-none" sz="2800" b="1"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ban </a:t>
            </a:r>
            <a:r>
              <a:rPr lang="en-US" altLang="x-none" sz="2800" b="1" dirty="0" err="1"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đầu</a:t>
            </a:r>
            <a:r>
              <a:rPr lang="vi-VN" altLang="x-none" sz="28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vi-VN" altLang="x-none" sz="2800" b="1" dirty="0" smtClean="0">
                <a:solidFill>
                  <a:srgbClr val="FF0000"/>
                </a:solidFill>
                <a:latin typeface="Arial" panose="020B0604020202020204" pitchFamily="34" charset="0"/>
                <a:sym typeface="Wingdings" panose="05000000000000000000" pitchFamily="2" charset="2"/>
              </a:rPr>
              <a:t> </a:t>
            </a:r>
            <a:endParaRPr lang="vi-VN" altLang="x-none" sz="2800" b="1" dirty="0">
              <a:solidFill>
                <a:srgbClr val="FF0000"/>
              </a:solidFill>
              <a:latin typeface="Arial" panose="020B0604020202020204" pitchFamily="34" charset="0"/>
              <a:sym typeface="Wingdings" panose="05000000000000000000" pitchFamily="2" charset="2"/>
            </a:endParaRPr>
          </a:p>
          <a:p>
            <a:pPr algn="ctr"/>
            <a:endParaRPr sz="3000" b="1" dirty="0">
              <a:solidFill>
                <a:srgbClr val="FFFFFF"/>
              </a:solidFill>
              <a:latin typeface="VNI-Avo" pitchFamily="2" charset="0"/>
            </a:endParaRPr>
          </a:p>
        </p:txBody>
      </p:sp>
      <p:sp>
        <p:nvSpPr>
          <p:cNvPr id="35861" name="Text Box 36"/>
          <p:cNvSpPr txBox="1"/>
          <p:nvPr/>
        </p:nvSpPr>
        <p:spPr>
          <a:xfrm>
            <a:off x="2133600" y="1676401"/>
            <a:ext cx="838200" cy="461665"/>
          </a:xfrm>
          <a:prstGeom prst="rect">
            <a:avLst/>
          </a:prstGeom>
          <a:noFill/>
          <a:ln w="9525">
            <a:noFill/>
          </a:ln>
        </p:spPr>
        <p:txBody>
          <a:bodyPr>
            <a:spAutoFit/>
          </a:bodyPr>
          <a:lstStyle/>
          <a:p>
            <a:pPr algn="ctr">
              <a:spcBef>
                <a:spcPct val="50000"/>
              </a:spcBef>
            </a:pPr>
            <a:r>
              <a:rPr sz="2400" b="1" dirty="0">
                <a:solidFill>
                  <a:srgbClr val="FF0000"/>
                </a:solidFill>
                <a:latin typeface="Arial" panose="020B0604020202020204" pitchFamily="34" charset="0"/>
              </a:rPr>
              <a:t>B.</a:t>
            </a:r>
          </a:p>
        </p:txBody>
      </p:sp>
      <p:sp>
        <p:nvSpPr>
          <p:cNvPr id="33" name="Rectangle 30"/>
          <p:cNvSpPr/>
          <p:nvPr/>
        </p:nvSpPr>
        <p:spPr>
          <a:xfrm>
            <a:off x="-228600" y="63039"/>
            <a:ext cx="9144000" cy="1371600"/>
          </a:xfrm>
          <a:prstGeom prst="rect">
            <a:avLst/>
          </a:prstGeom>
          <a:noFill/>
          <a:ln w="9525" cap="flat" cmpd="sng">
            <a:solidFill>
              <a:srgbClr val="FFFFFF"/>
            </a:solidFill>
            <a:prstDash val="solid"/>
            <a:miter/>
            <a:headEnd type="none" w="med" len="med"/>
            <a:tailEnd type="none" w="med" len="med"/>
          </a:ln>
        </p:spPr>
        <p:txBody>
          <a:bodyPr anchor="ctr"/>
          <a:lstStyle/>
          <a:p>
            <a:pPr algn="ctr"/>
            <a:r>
              <a:rPr lang="en-US" sz="2800" b="1" dirty="0" err="1" smtClean="0">
                <a:solidFill>
                  <a:schemeClr val="bg1"/>
                </a:solidFill>
                <a:latin typeface="Times New Roman" panose="02020603050405020304" pitchFamily="18" charset="0"/>
                <a:cs typeface="Times New Roman" panose="02020603050405020304" pitchFamily="18" charset="0"/>
              </a:rPr>
              <a:t>Nửa</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cầu</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a:t>
            </a:r>
            <a:r>
              <a:rPr lang="en-US" sz="2800" b="1" dirty="0" err="1" smtClean="0">
                <a:solidFill>
                  <a:schemeClr val="bg1"/>
                </a:solidFill>
                <a:latin typeface="Times New Roman" panose="02020603050405020304" pitchFamily="18" charset="0"/>
                <a:cs typeface="Times New Roman" panose="02020603050405020304" pitchFamily="18" charset="0"/>
              </a:rPr>
              <a:t>ắc</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vật</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chuyển</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động</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lệch</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hướng</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về</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bên</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phải</a:t>
            </a:r>
            <a:r>
              <a:rPr lang="en-US" sz="2800" b="1" dirty="0" smtClean="0">
                <a:solidFill>
                  <a:schemeClr val="bg1"/>
                </a:solidFill>
                <a:latin typeface="Times New Roman" panose="02020603050405020304" pitchFamily="18" charset="0"/>
                <a:cs typeface="Times New Roman" panose="02020603050405020304" pitchFamily="18" charset="0"/>
              </a:rPr>
              <a:t> so </a:t>
            </a:r>
            <a:r>
              <a:rPr lang="en-US" sz="2800" b="1" dirty="0" err="1" smtClean="0">
                <a:solidFill>
                  <a:schemeClr val="bg1"/>
                </a:solidFill>
                <a:latin typeface="Times New Roman" panose="02020603050405020304" pitchFamily="18" charset="0"/>
                <a:cs typeface="Times New Roman" panose="02020603050405020304" pitchFamily="18" charset="0"/>
              </a:rPr>
              <a:t>với</a:t>
            </a:r>
            <a:r>
              <a:rPr lang="en-US" sz="2800" b="1" dirty="0" smtClean="0">
                <a:solidFill>
                  <a:schemeClr val="bg1"/>
                </a:solidFill>
                <a:latin typeface="Times New Roman" panose="02020603050405020304" pitchFamily="18" charset="0"/>
                <a:cs typeface="Times New Roman" panose="02020603050405020304" pitchFamily="18" charset="0"/>
              </a:rPr>
              <a:t> ban </a:t>
            </a:r>
            <a:r>
              <a:rPr lang="en-US" sz="2800" b="1" dirty="0" err="1" smtClean="0">
                <a:solidFill>
                  <a:schemeClr val="bg1"/>
                </a:solidFill>
                <a:latin typeface="Times New Roman" panose="02020603050405020304" pitchFamily="18" charset="0"/>
                <a:cs typeface="Times New Roman" panose="02020603050405020304" pitchFamily="18" charset="0"/>
              </a:rPr>
              <a:t>đầu</a:t>
            </a:r>
            <a:r>
              <a:rPr lang="en-US" sz="2800" b="1" dirty="0" smtClean="0">
                <a:solidFill>
                  <a:schemeClr val="bg1"/>
                </a:solidFill>
                <a:latin typeface="Times New Roman" panose="02020603050405020304" pitchFamily="18" charset="0"/>
                <a:cs typeface="Times New Roman" panose="02020603050405020304" pitchFamily="18" charset="0"/>
              </a:rPr>
              <a:t>.</a:t>
            </a:r>
            <a:endParaRPr sz="3000" b="1" dirty="0">
              <a:solidFill>
                <a:schemeClr val="bg1"/>
              </a:solidFill>
              <a:latin typeface="VNI-Avo" pitchFamily="2" charset="0"/>
            </a:endParaRPr>
          </a:p>
        </p:txBody>
      </p:sp>
    </p:spTree>
    <p:custDataLst>
      <p:tags r:id="rId1"/>
    </p:custDataLst>
    <p:extLst>
      <p:ext uri="{BB962C8B-B14F-4D97-AF65-F5344CB8AC3E}">
        <p14:creationId xmlns:p14="http://schemas.microsoft.com/office/powerpoint/2010/main" val="868635290"/>
      </p:ext>
    </p:extLst>
  </p:cSld>
  <p:clrMapOvr>
    <a:masterClrMapping/>
  </p:clrMapOvr>
  <p:transition advTm="220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5668"/>
                                        </p:tgtEl>
                                        <p:attrNameLst>
                                          <p:attrName>style.visibility</p:attrName>
                                        </p:attrNameLst>
                                      </p:cBhvr>
                                      <p:to>
                                        <p:strVal val="visible"/>
                                      </p:to>
                                    </p:set>
                                    <p:animEffect transition="in" filter="box(in)">
                                      <p:cBhvr>
                                        <p:cTn id="7" dur="500"/>
                                        <p:tgtEl>
                                          <p:spTgt spid="15566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55665"/>
                                        </p:tgtEl>
                                        <p:attrNameLst>
                                          <p:attrName>style.visibility</p:attrName>
                                        </p:attrNameLst>
                                      </p:cBhvr>
                                      <p:to>
                                        <p:strVal val="visible"/>
                                      </p:to>
                                    </p:set>
                                    <p:animEffect transition="in" filter="wipe(down)">
                                      <p:cBhvr>
                                        <p:cTn id="11" dur="500"/>
                                        <p:tgtEl>
                                          <p:spTgt spid="155665"/>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55667"/>
                                        </p:tgtEl>
                                        <p:attrNameLst>
                                          <p:attrName>style.visibility</p:attrName>
                                        </p:attrNameLst>
                                      </p:cBhvr>
                                      <p:to>
                                        <p:strVal val="visible"/>
                                      </p:to>
                                    </p:set>
                                    <p:animEffect transition="in" filter="box(in)">
                                      <p:cBhvr>
                                        <p:cTn id="15" dur="500"/>
                                        <p:tgtEl>
                                          <p:spTgt spid="155667"/>
                                        </p:tgtEl>
                                      </p:cBhvr>
                                    </p:animEffect>
                                  </p:childTnLst>
                                </p:cTn>
                              </p:par>
                            </p:childTnLst>
                          </p:cTn>
                        </p:par>
                        <p:par>
                          <p:cTn id="16" fill="hold">
                            <p:stCondLst>
                              <p:cond delay="1500"/>
                            </p:stCondLst>
                            <p:childTnLst>
                              <p:par>
                                <p:cTn id="17" presetID="18" presetClass="entr" presetSubtype="9" fill="hold" grpId="0" nodeType="afterEffect">
                                  <p:stCondLst>
                                    <p:cond delay="0"/>
                                  </p:stCondLst>
                                  <p:childTnLst>
                                    <p:set>
                                      <p:cBhvr>
                                        <p:cTn id="18" dur="1" fill="hold">
                                          <p:stCondLst>
                                            <p:cond delay="0"/>
                                          </p:stCondLst>
                                        </p:cTn>
                                        <p:tgtEl>
                                          <p:spTgt spid="155672"/>
                                        </p:tgtEl>
                                        <p:attrNameLst>
                                          <p:attrName>style.visibility</p:attrName>
                                        </p:attrNameLst>
                                      </p:cBhvr>
                                      <p:to>
                                        <p:strVal val="visible"/>
                                      </p:to>
                                    </p:set>
                                    <p:animEffect transition="in" filter="strips(upLeft)">
                                      <p:cBhvr>
                                        <p:cTn id="19" dur="500"/>
                                        <p:tgtEl>
                                          <p:spTgt spid="155672"/>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55669"/>
                                        </p:tgtEl>
                                        <p:attrNameLst>
                                          <p:attrName>style.visibility</p:attrName>
                                        </p:attrNameLst>
                                      </p:cBhvr>
                                      <p:to>
                                        <p:strVal val="visible"/>
                                      </p:to>
                                    </p:set>
                                    <p:animEffect transition="in" filter="blinds(horizontal)">
                                      <p:cBhvr>
                                        <p:cTn id="23" dur="500"/>
                                        <p:tgtEl>
                                          <p:spTgt spid="155669"/>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55666"/>
                                        </p:tgtEl>
                                        <p:attrNameLst>
                                          <p:attrName>style.visibility</p:attrName>
                                        </p:attrNameLst>
                                      </p:cBhvr>
                                      <p:to>
                                        <p:strVal val="visible"/>
                                      </p:to>
                                    </p:set>
                                    <p:animEffect transition="in" filter="wipe(up)">
                                      <p:cBhvr>
                                        <p:cTn id="27" dur="500"/>
                                        <p:tgtEl>
                                          <p:spTgt spid="155666"/>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155670"/>
                                        </p:tgtEl>
                                        <p:attrNameLst>
                                          <p:attrName>style.visibility</p:attrName>
                                        </p:attrNameLst>
                                      </p:cBhvr>
                                      <p:to>
                                        <p:strVal val="visible"/>
                                      </p:to>
                                    </p:set>
                                    <p:animEffect transition="in" filter="blinds(horizontal)">
                                      <p:cBhvr>
                                        <p:cTn id="31" dur="500"/>
                                        <p:tgtEl>
                                          <p:spTgt spid="155670"/>
                                        </p:tgtEl>
                                      </p:cBhvr>
                                    </p:animEffect>
                                  </p:childTnLst>
                                </p:cTn>
                              </p:par>
                            </p:childTnLst>
                          </p:cTn>
                        </p:par>
                        <p:par>
                          <p:cTn id="32" fill="hold">
                            <p:stCondLst>
                              <p:cond delay="3500"/>
                            </p:stCondLst>
                            <p:childTnLst>
                              <p:par>
                                <p:cTn id="33" presetID="18" presetClass="entr" presetSubtype="12" fill="hold" grpId="0" nodeType="afterEffect">
                                  <p:stCondLst>
                                    <p:cond delay="0"/>
                                  </p:stCondLst>
                                  <p:childTnLst>
                                    <p:set>
                                      <p:cBhvr>
                                        <p:cTn id="34" dur="1" fill="hold">
                                          <p:stCondLst>
                                            <p:cond delay="0"/>
                                          </p:stCondLst>
                                        </p:cTn>
                                        <p:tgtEl>
                                          <p:spTgt spid="155671"/>
                                        </p:tgtEl>
                                        <p:attrNameLst>
                                          <p:attrName>style.visibility</p:attrName>
                                        </p:attrNameLst>
                                      </p:cBhvr>
                                      <p:to>
                                        <p:strVal val="visible"/>
                                      </p:to>
                                    </p:set>
                                    <p:animEffect transition="in" filter="strips(downLeft)">
                                      <p:cBhvr>
                                        <p:cTn id="35" dur="500"/>
                                        <p:tgtEl>
                                          <p:spTgt spid="155671"/>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55678"/>
                                        </p:tgtEl>
                                        <p:attrNameLst>
                                          <p:attrName>style.visibility</p:attrName>
                                        </p:attrNameLst>
                                      </p:cBhvr>
                                      <p:to>
                                        <p:strVal val="visible"/>
                                      </p:to>
                                    </p:set>
                                    <p:anim calcmode="lin" valueType="num">
                                      <p:cBhvr additive="base">
                                        <p:cTn id="40" dur="500" fill="hold"/>
                                        <p:tgtEl>
                                          <p:spTgt spid="155678"/>
                                        </p:tgtEl>
                                        <p:attrNameLst>
                                          <p:attrName>ppt_x</p:attrName>
                                        </p:attrNameLst>
                                      </p:cBhvr>
                                      <p:tavLst>
                                        <p:tav tm="0">
                                          <p:val>
                                            <p:strVal val="#ppt_x"/>
                                          </p:val>
                                        </p:tav>
                                        <p:tav tm="100000">
                                          <p:val>
                                            <p:strVal val="#ppt_x"/>
                                          </p:val>
                                        </p:tav>
                                      </p:tavLst>
                                    </p:anim>
                                    <p:anim calcmode="lin" valueType="num">
                                      <p:cBhvr additive="base">
                                        <p:cTn id="41" dur="500" fill="hold"/>
                                        <p:tgtEl>
                                          <p:spTgt spid="15567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6" presetClass="exit" presetSubtype="32" fill="hold" grpId="1" nodeType="clickEffect">
                                  <p:stCondLst>
                                    <p:cond delay="0"/>
                                  </p:stCondLst>
                                  <p:childTnLst>
                                    <p:animEffect transition="out" filter="circle(out)">
                                      <p:cBhvr>
                                        <p:cTn id="45" dur="2000"/>
                                        <p:tgtEl>
                                          <p:spTgt spid="155678"/>
                                        </p:tgtEl>
                                      </p:cBhvr>
                                    </p:animEffect>
                                    <p:set>
                                      <p:cBhvr>
                                        <p:cTn id="46" dur="1" fill="hold">
                                          <p:stCondLst>
                                            <p:cond delay="1999"/>
                                          </p:stCondLst>
                                        </p:cTn>
                                        <p:tgtEl>
                                          <p:spTgt spid="15567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67" grpId="0"/>
      <p:bldP spid="155668" grpId="0"/>
      <p:bldP spid="155669" grpId="0"/>
      <p:bldP spid="155670" grpId="0"/>
      <p:bldP spid="155671" grpId="0" animBg="1"/>
      <p:bldP spid="155672" grpId="0" animBg="1"/>
      <p:bldP spid="155678" grpId="0" animBg="1"/>
      <p:bldP spid="155678" grpId="1" animBg="1"/>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82780" y="838664"/>
            <a:ext cx="8655045" cy="6019800"/>
            <a:chOff x="488955" y="1311277"/>
            <a:chExt cx="8655045" cy="4514850"/>
          </a:xfrm>
        </p:grpSpPr>
        <p:grpSp>
          <p:nvGrpSpPr>
            <p:cNvPr id="5" name="Group 2"/>
            <p:cNvGrpSpPr/>
            <p:nvPr/>
          </p:nvGrpSpPr>
          <p:grpSpPr>
            <a:xfrm>
              <a:off x="488955" y="1311277"/>
              <a:ext cx="4540250" cy="4514850"/>
              <a:chOff x="1076" y="1167"/>
              <a:chExt cx="2860" cy="2844"/>
            </a:xfrm>
          </p:grpSpPr>
          <p:sp>
            <p:nvSpPr>
              <p:cNvPr id="25" name="Oval 3"/>
              <p:cNvSpPr/>
              <p:nvPr/>
            </p:nvSpPr>
            <p:spPr>
              <a:xfrm>
                <a:off x="1076" y="1167"/>
                <a:ext cx="2860" cy="2844"/>
              </a:xfrm>
              <a:prstGeom prst="ellipse">
                <a:avLst/>
              </a:prstGeom>
              <a:solidFill>
                <a:srgbClr val="FEFAE6"/>
              </a:solidFill>
              <a:ln w="9525" cap="flat" cmpd="sng">
                <a:solidFill>
                  <a:schemeClr val="tx1"/>
                </a:solidFill>
                <a:prstDash val="solid"/>
                <a:headEnd type="none" w="med" len="med"/>
                <a:tailEnd type="none" w="med" len="med"/>
              </a:ln>
            </p:spPr>
            <p:txBody>
              <a:bodyPr wrap="none" anchor="ctr"/>
              <a:lstStyle/>
              <a:p>
                <a:endParaRPr lang="vi-VN" altLang="x-none" dirty="0">
                  <a:latin typeface="Arial" panose="020B0604020202020204" pitchFamily="34" charset="0"/>
                </a:endParaRPr>
              </a:p>
            </p:txBody>
          </p:sp>
          <p:sp>
            <p:nvSpPr>
              <p:cNvPr id="26" name="Oval 4"/>
              <p:cNvSpPr/>
              <p:nvPr/>
            </p:nvSpPr>
            <p:spPr>
              <a:xfrm>
                <a:off x="1942" y="1458"/>
                <a:ext cx="1060" cy="675"/>
              </a:xfrm>
              <a:prstGeom prst="ellipse">
                <a:avLst/>
              </a:prstGeom>
              <a:solidFill>
                <a:srgbClr val="FEFAE6"/>
              </a:solidFill>
              <a:ln w="9525" cap="flat" cmpd="sng">
                <a:solidFill>
                  <a:schemeClr val="tx1"/>
                </a:solidFill>
                <a:prstDash val="solid"/>
                <a:headEnd type="none" w="med" len="med"/>
                <a:tailEnd type="none" w="med" len="med"/>
              </a:ln>
            </p:spPr>
            <p:txBody>
              <a:bodyPr wrap="none" anchor="ctr"/>
              <a:lstStyle/>
              <a:p>
                <a:endParaRPr lang="vi-VN" altLang="x-none" dirty="0">
                  <a:latin typeface="Arial" panose="020B0604020202020204" pitchFamily="34" charset="0"/>
                </a:endParaRPr>
              </a:p>
            </p:txBody>
          </p:sp>
          <p:sp>
            <p:nvSpPr>
              <p:cNvPr id="27" name="Oval 5"/>
              <p:cNvSpPr/>
              <p:nvPr/>
            </p:nvSpPr>
            <p:spPr>
              <a:xfrm>
                <a:off x="2254" y="1581"/>
                <a:ext cx="436" cy="306"/>
              </a:xfrm>
              <a:prstGeom prst="ellipse">
                <a:avLst/>
              </a:prstGeom>
              <a:solidFill>
                <a:srgbClr val="FEFAE6"/>
              </a:solidFill>
              <a:ln w="9525" cap="flat" cmpd="sng">
                <a:solidFill>
                  <a:schemeClr val="tx1"/>
                </a:solidFill>
                <a:prstDash val="solid"/>
                <a:headEnd type="none" w="med" len="med"/>
                <a:tailEnd type="none" w="med" len="med"/>
              </a:ln>
            </p:spPr>
            <p:txBody>
              <a:bodyPr wrap="none" anchor="ctr"/>
              <a:lstStyle/>
              <a:p>
                <a:endParaRPr lang="vi-VN" altLang="x-none" dirty="0">
                  <a:latin typeface="Arial" panose="020B0604020202020204" pitchFamily="34" charset="0"/>
                </a:endParaRPr>
              </a:p>
            </p:txBody>
          </p:sp>
        </p:grpSp>
        <p:sp>
          <p:nvSpPr>
            <p:cNvPr id="6" name="Text Box 11"/>
            <p:cNvSpPr txBox="1"/>
            <p:nvPr/>
          </p:nvSpPr>
          <p:spPr>
            <a:xfrm>
              <a:off x="4724400" y="5027613"/>
              <a:ext cx="1143000" cy="346249"/>
            </a:xfrm>
            <a:prstGeom prst="rect">
              <a:avLst/>
            </a:prstGeom>
            <a:noFill/>
            <a:ln w="9525">
              <a:noFill/>
            </a:ln>
          </p:spPr>
          <p:txBody>
            <a:bodyPr>
              <a:spAutoFit/>
            </a:bodyPr>
            <a:lstStyle/>
            <a:p>
              <a:pPr algn="ctr">
                <a:spcBef>
                  <a:spcPct val="50000"/>
                </a:spcBef>
              </a:pPr>
              <a:r>
                <a:rPr sz="2400" b="1" dirty="0">
                  <a:solidFill>
                    <a:srgbClr val="FFFFFF"/>
                  </a:solidFill>
                  <a:latin typeface="Arial" panose="020B0604020202020204" pitchFamily="34" charset="0"/>
                </a:rPr>
                <a:t>20</a:t>
              </a:r>
              <a:r>
                <a:rPr sz="2400" b="1" baseline="30000" dirty="0">
                  <a:solidFill>
                    <a:srgbClr val="FFFFFF"/>
                  </a:solidFill>
                  <a:latin typeface="Arial" panose="020B0604020202020204" pitchFamily="34" charset="0"/>
                </a:rPr>
                <a:t>0</a:t>
              </a:r>
            </a:p>
          </p:txBody>
        </p:sp>
        <p:sp>
          <p:nvSpPr>
            <p:cNvPr id="7" name="Text Box 12"/>
            <p:cNvSpPr txBox="1"/>
            <p:nvPr/>
          </p:nvSpPr>
          <p:spPr>
            <a:xfrm>
              <a:off x="4800600" y="3083719"/>
              <a:ext cx="1143000" cy="346249"/>
            </a:xfrm>
            <a:prstGeom prst="rect">
              <a:avLst/>
            </a:prstGeom>
            <a:noFill/>
            <a:ln w="9525">
              <a:noFill/>
            </a:ln>
          </p:spPr>
          <p:txBody>
            <a:bodyPr>
              <a:spAutoFit/>
            </a:bodyPr>
            <a:lstStyle/>
            <a:p>
              <a:pPr algn="ctr">
                <a:spcBef>
                  <a:spcPct val="50000"/>
                </a:spcBef>
              </a:pPr>
              <a:r>
                <a:rPr lang="en-US" sz="2400" b="1" dirty="0" smtClean="0">
                  <a:solidFill>
                    <a:srgbClr val="FF0000"/>
                  </a:solidFill>
                  <a:latin typeface="Arial" panose="020B0604020202020204" pitchFamily="34" charset="0"/>
                </a:rPr>
                <a:t>0</a:t>
              </a:r>
              <a:r>
                <a:rPr lang="en-US" sz="2400" b="1" baseline="30000" dirty="0" smtClean="0">
                  <a:solidFill>
                    <a:srgbClr val="FF0000"/>
                  </a:solidFill>
                  <a:latin typeface="Arial" panose="020B0604020202020204" pitchFamily="34" charset="0"/>
                </a:rPr>
                <a:t>0</a:t>
              </a:r>
              <a:r>
                <a:rPr sz="2400" b="1" baseline="30000" dirty="0" smtClean="0">
                  <a:solidFill>
                    <a:srgbClr val="FFFFFF"/>
                  </a:solidFill>
                  <a:latin typeface="Arial" panose="020B0604020202020204" pitchFamily="34" charset="0"/>
                </a:rPr>
                <a:t>0</a:t>
              </a:r>
              <a:endParaRPr sz="2400" b="1" baseline="30000" dirty="0">
                <a:solidFill>
                  <a:srgbClr val="FFFFFF"/>
                </a:solidFill>
                <a:latin typeface="Arial" panose="020B0604020202020204" pitchFamily="34" charset="0"/>
              </a:endParaRPr>
            </a:p>
          </p:txBody>
        </p:sp>
        <p:sp>
          <p:nvSpPr>
            <p:cNvPr id="9" name="Text Box 14"/>
            <p:cNvSpPr txBox="1"/>
            <p:nvPr/>
          </p:nvSpPr>
          <p:spPr>
            <a:xfrm>
              <a:off x="2133600" y="2436813"/>
              <a:ext cx="838200" cy="346249"/>
            </a:xfrm>
            <a:prstGeom prst="rect">
              <a:avLst/>
            </a:prstGeom>
            <a:noFill/>
            <a:ln w="9525">
              <a:noFill/>
            </a:ln>
          </p:spPr>
          <p:txBody>
            <a:bodyPr>
              <a:spAutoFit/>
            </a:bodyPr>
            <a:lstStyle/>
            <a:p>
              <a:pPr algn="ctr">
                <a:spcBef>
                  <a:spcPct val="50000"/>
                </a:spcBef>
              </a:pPr>
              <a:r>
                <a:rPr sz="2400" b="1" dirty="0">
                  <a:latin typeface="Arial" panose="020B0604020202020204" pitchFamily="34" charset="0"/>
                </a:rPr>
                <a:t>60</a:t>
              </a:r>
              <a:r>
                <a:rPr sz="2400" b="1" baseline="30000" dirty="0">
                  <a:latin typeface="Arial" panose="020B0604020202020204" pitchFamily="34" charset="0"/>
                </a:rPr>
                <a:t>0</a:t>
              </a:r>
            </a:p>
          </p:txBody>
        </p:sp>
        <p:sp>
          <p:nvSpPr>
            <p:cNvPr id="10" name="Line 15"/>
            <p:cNvSpPr/>
            <p:nvPr/>
          </p:nvSpPr>
          <p:spPr>
            <a:xfrm flipV="1">
              <a:off x="1828800" y="4451163"/>
              <a:ext cx="0" cy="834675"/>
            </a:xfrm>
            <a:prstGeom prst="line">
              <a:avLst/>
            </a:prstGeom>
            <a:ln w="76200" cap="flat" cmpd="sng">
              <a:solidFill>
                <a:schemeClr val="tx1"/>
              </a:solidFill>
              <a:prstDash val="sysDot"/>
              <a:headEnd type="none" w="med" len="med"/>
              <a:tailEnd type="triangle" w="med" len="med"/>
            </a:ln>
          </p:spPr>
        </p:sp>
        <p:sp>
          <p:nvSpPr>
            <p:cNvPr id="11" name="Text Box 16"/>
            <p:cNvSpPr txBox="1"/>
            <p:nvPr/>
          </p:nvSpPr>
          <p:spPr>
            <a:xfrm>
              <a:off x="1828800" y="5121825"/>
              <a:ext cx="533400" cy="392415"/>
            </a:xfrm>
            <a:prstGeom prst="rect">
              <a:avLst/>
            </a:prstGeom>
            <a:noFill/>
            <a:ln w="9525">
              <a:noFill/>
            </a:ln>
          </p:spPr>
          <p:txBody>
            <a:bodyPr>
              <a:spAutoFit/>
            </a:bodyPr>
            <a:lstStyle/>
            <a:p>
              <a:pPr algn="ctr">
                <a:spcBef>
                  <a:spcPct val="50000"/>
                </a:spcBef>
              </a:pPr>
              <a:r>
                <a:rPr lang="en-US" sz="2800" b="1" dirty="0" smtClean="0">
                  <a:solidFill>
                    <a:srgbClr val="0000FF"/>
                  </a:solidFill>
                  <a:latin typeface="VNI-Avo" pitchFamily="2" charset="0"/>
                </a:rPr>
                <a:t>E</a:t>
              </a:r>
              <a:endParaRPr sz="2800" b="1" dirty="0">
                <a:solidFill>
                  <a:srgbClr val="0000FF"/>
                </a:solidFill>
                <a:latin typeface="VNI-Avo" pitchFamily="2" charset="0"/>
              </a:endParaRPr>
            </a:p>
          </p:txBody>
        </p:sp>
        <p:sp>
          <p:nvSpPr>
            <p:cNvPr id="12" name="Text Box 17"/>
            <p:cNvSpPr txBox="1"/>
            <p:nvPr/>
          </p:nvSpPr>
          <p:spPr>
            <a:xfrm>
              <a:off x="1600200" y="4115763"/>
              <a:ext cx="533400" cy="415499"/>
            </a:xfrm>
            <a:prstGeom prst="rect">
              <a:avLst/>
            </a:prstGeom>
            <a:noFill/>
            <a:ln w="9525">
              <a:noFill/>
            </a:ln>
          </p:spPr>
          <p:txBody>
            <a:bodyPr>
              <a:spAutoFit/>
            </a:bodyPr>
            <a:lstStyle/>
            <a:p>
              <a:pPr algn="ctr">
                <a:spcBef>
                  <a:spcPct val="50000"/>
                </a:spcBef>
              </a:pPr>
              <a:r>
                <a:rPr lang="en-US" sz="3000" b="1" dirty="0" smtClean="0">
                  <a:solidFill>
                    <a:srgbClr val="0000FF"/>
                  </a:solidFill>
                  <a:latin typeface="VNI-Avo" pitchFamily="2" charset="0"/>
                </a:rPr>
                <a:t>F</a:t>
              </a:r>
              <a:endParaRPr sz="3000" b="1" dirty="0">
                <a:solidFill>
                  <a:srgbClr val="0000FF"/>
                </a:solidFill>
                <a:latin typeface="VNI-Avo" pitchFamily="2" charset="0"/>
              </a:endParaRPr>
            </a:p>
          </p:txBody>
        </p:sp>
        <p:sp>
          <p:nvSpPr>
            <p:cNvPr id="13" name="Line 18"/>
            <p:cNvSpPr/>
            <p:nvPr/>
          </p:nvSpPr>
          <p:spPr>
            <a:xfrm rot="13332854" flipH="1" flipV="1">
              <a:off x="2746112" y="4459370"/>
              <a:ext cx="670437" cy="711601"/>
            </a:xfrm>
            <a:prstGeom prst="line">
              <a:avLst/>
            </a:prstGeom>
            <a:ln w="76200" cap="flat" cmpd="sng">
              <a:solidFill>
                <a:schemeClr val="tx1"/>
              </a:solidFill>
              <a:prstDash val="sysDot"/>
              <a:headEnd type="none" w="med" len="med"/>
              <a:tailEnd type="triangle" w="med" len="med"/>
            </a:ln>
          </p:spPr>
        </p:sp>
        <p:sp>
          <p:nvSpPr>
            <p:cNvPr id="14" name="Text Box 19"/>
            <p:cNvSpPr txBox="1"/>
            <p:nvPr/>
          </p:nvSpPr>
          <p:spPr>
            <a:xfrm rot="21225482">
              <a:off x="2687303" y="5120463"/>
              <a:ext cx="533400" cy="392415"/>
            </a:xfrm>
            <a:prstGeom prst="rect">
              <a:avLst/>
            </a:prstGeom>
            <a:noFill/>
            <a:ln w="9525">
              <a:noFill/>
            </a:ln>
          </p:spPr>
          <p:txBody>
            <a:bodyPr>
              <a:spAutoFit/>
            </a:bodyPr>
            <a:lstStyle/>
            <a:p>
              <a:pPr algn="ctr">
                <a:spcBef>
                  <a:spcPct val="50000"/>
                </a:spcBef>
              </a:pPr>
              <a:r>
                <a:rPr lang="en-US" sz="2800" b="1" dirty="0" smtClean="0">
                  <a:solidFill>
                    <a:srgbClr val="0000FF"/>
                  </a:solidFill>
                  <a:latin typeface="VNI-Avo" pitchFamily="2" charset="0"/>
                </a:rPr>
                <a:t>P</a:t>
              </a:r>
              <a:endParaRPr sz="2800" b="1" dirty="0">
                <a:solidFill>
                  <a:srgbClr val="0000FF"/>
                </a:solidFill>
                <a:latin typeface="VNI-Avo" pitchFamily="2" charset="0"/>
              </a:endParaRPr>
            </a:p>
          </p:txBody>
        </p:sp>
        <p:sp>
          <p:nvSpPr>
            <p:cNvPr id="15" name="Text Box 20"/>
            <p:cNvSpPr txBox="1"/>
            <p:nvPr/>
          </p:nvSpPr>
          <p:spPr>
            <a:xfrm rot="192454">
              <a:off x="2618306" y="4092616"/>
              <a:ext cx="533400" cy="415499"/>
            </a:xfrm>
            <a:prstGeom prst="rect">
              <a:avLst/>
            </a:prstGeom>
            <a:noFill/>
            <a:ln w="9525">
              <a:noFill/>
            </a:ln>
          </p:spPr>
          <p:txBody>
            <a:bodyPr>
              <a:spAutoFit/>
            </a:bodyPr>
            <a:lstStyle/>
            <a:p>
              <a:pPr algn="ctr">
                <a:spcBef>
                  <a:spcPct val="50000"/>
                </a:spcBef>
              </a:pPr>
              <a:r>
                <a:rPr lang="en-US" sz="3000" b="1" dirty="0" smtClean="0">
                  <a:solidFill>
                    <a:srgbClr val="0000FF"/>
                  </a:solidFill>
                  <a:latin typeface="VNI-Avo" pitchFamily="2" charset="0"/>
                </a:rPr>
                <a:t>O</a:t>
              </a:r>
              <a:endParaRPr sz="3000" b="1" dirty="0">
                <a:solidFill>
                  <a:srgbClr val="0000FF"/>
                </a:solidFill>
                <a:latin typeface="VNI-Avo" pitchFamily="2" charset="0"/>
              </a:endParaRPr>
            </a:p>
          </p:txBody>
        </p:sp>
        <p:sp>
          <p:nvSpPr>
            <p:cNvPr id="16" name="Freeform 23"/>
            <p:cNvSpPr/>
            <p:nvPr/>
          </p:nvSpPr>
          <p:spPr>
            <a:xfrm flipH="1">
              <a:off x="3155551" y="4298581"/>
              <a:ext cx="367778" cy="949035"/>
            </a:xfrm>
            <a:custGeom>
              <a:avLst/>
              <a:gdLst>
                <a:gd name="txL" fmla="*/ 0 w 480"/>
                <a:gd name="txT" fmla="*/ 0 h 624"/>
                <a:gd name="txR" fmla="*/ 480 w 480"/>
                <a:gd name="txB" fmla="*/ 624 h 624"/>
              </a:gdLst>
              <a:ahLst/>
              <a:cxnLst>
                <a:cxn ang="0">
                  <a:pos x="2147483647" y="0"/>
                </a:cxn>
                <a:cxn ang="0">
                  <a:pos x="2147483647" y="2147483647"/>
                </a:cxn>
                <a:cxn ang="0">
                  <a:pos x="0" y="2147483647"/>
                </a:cxn>
              </a:cxnLst>
              <a:rect l="txL" t="txT" r="txR" b="txB"/>
              <a:pathLst>
                <a:path w="480" h="624">
                  <a:moveTo>
                    <a:pt x="480" y="0"/>
                  </a:moveTo>
                  <a:cubicBezTo>
                    <a:pt x="424" y="140"/>
                    <a:pt x="368" y="280"/>
                    <a:pt x="288" y="384"/>
                  </a:cubicBezTo>
                  <a:cubicBezTo>
                    <a:pt x="208" y="488"/>
                    <a:pt x="104" y="556"/>
                    <a:pt x="0" y="624"/>
                  </a:cubicBezTo>
                </a:path>
              </a:pathLst>
            </a:custGeom>
            <a:noFill/>
            <a:ln w="76200" cap="flat" cmpd="sng">
              <a:solidFill>
                <a:srgbClr val="FF0000"/>
              </a:solidFill>
              <a:prstDash val="solid"/>
              <a:round/>
              <a:headEnd type="none" w="med" len="med"/>
              <a:tailEnd type="triangle" w="med" len="med"/>
            </a:ln>
          </p:spPr>
          <p:txBody>
            <a:bodyPr/>
            <a:lstStyle/>
            <a:p>
              <a:endParaRPr dirty="0">
                <a:latin typeface="Arial" panose="020B0604020202020204" pitchFamily="34" charset="0"/>
              </a:endParaRPr>
            </a:p>
          </p:txBody>
        </p:sp>
        <p:sp>
          <p:nvSpPr>
            <p:cNvPr id="17" name="Freeform 24"/>
            <p:cNvSpPr/>
            <p:nvPr/>
          </p:nvSpPr>
          <p:spPr>
            <a:xfrm rot="10579227" flipH="1">
              <a:off x="1196501" y="4324718"/>
              <a:ext cx="585147" cy="980907"/>
            </a:xfrm>
            <a:custGeom>
              <a:avLst/>
              <a:gdLst>
                <a:gd name="txL" fmla="*/ 0 w 480"/>
                <a:gd name="txT" fmla="*/ 0 h 624"/>
                <a:gd name="txR" fmla="*/ 480 w 480"/>
                <a:gd name="txB" fmla="*/ 624 h 624"/>
              </a:gdLst>
              <a:ahLst/>
              <a:cxnLst>
                <a:cxn ang="0">
                  <a:pos x="2147483647" y="0"/>
                </a:cxn>
                <a:cxn ang="0">
                  <a:pos x="2147483647" y="2147483647"/>
                </a:cxn>
                <a:cxn ang="0">
                  <a:pos x="0" y="2147483647"/>
                </a:cxn>
              </a:cxnLst>
              <a:rect l="txL" t="txT" r="txR" b="txB"/>
              <a:pathLst>
                <a:path w="480" h="624">
                  <a:moveTo>
                    <a:pt x="480" y="0"/>
                  </a:moveTo>
                  <a:cubicBezTo>
                    <a:pt x="424" y="140"/>
                    <a:pt x="368" y="280"/>
                    <a:pt x="288" y="384"/>
                  </a:cubicBezTo>
                  <a:cubicBezTo>
                    <a:pt x="208" y="488"/>
                    <a:pt x="104" y="556"/>
                    <a:pt x="0" y="624"/>
                  </a:cubicBezTo>
                </a:path>
              </a:pathLst>
            </a:custGeom>
            <a:noFill/>
            <a:ln w="76200" cap="flat" cmpd="sng">
              <a:solidFill>
                <a:srgbClr val="FF0000"/>
              </a:solidFill>
              <a:prstDash val="solid"/>
              <a:round/>
              <a:headEnd type="none" w="med" len="med"/>
              <a:tailEnd type="triangle" w="med" len="med"/>
            </a:ln>
          </p:spPr>
          <p:txBody>
            <a:bodyPr/>
            <a:lstStyle/>
            <a:p>
              <a:endParaRPr dirty="0">
                <a:latin typeface="Arial" panose="020B0604020202020204" pitchFamily="34" charset="0"/>
              </a:endParaRPr>
            </a:p>
          </p:txBody>
        </p:sp>
        <p:sp>
          <p:nvSpPr>
            <p:cNvPr id="18" name="Text Box 27"/>
            <p:cNvSpPr txBox="1"/>
            <p:nvPr/>
          </p:nvSpPr>
          <p:spPr>
            <a:xfrm>
              <a:off x="2133600" y="1905000"/>
              <a:ext cx="990600" cy="392415"/>
            </a:xfrm>
            <a:prstGeom prst="rect">
              <a:avLst/>
            </a:prstGeom>
            <a:noFill/>
            <a:ln w="9525">
              <a:noFill/>
            </a:ln>
          </p:spPr>
          <p:txBody>
            <a:bodyPr>
              <a:spAutoFit/>
            </a:bodyPr>
            <a:lstStyle/>
            <a:p>
              <a:pPr algn="ctr">
                <a:spcBef>
                  <a:spcPct val="50000"/>
                </a:spcBef>
              </a:pPr>
              <a:r>
                <a:rPr sz="2800" b="1" dirty="0">
                  <a:solidFill>
                    <a:srgbClr val="FF0000"/>
                  </a:solidFill>
                  <a:latin typeface="Arial" panose="020B0604020202020204" pitchFamily="34" charset="0"/>
                </a:rPr>
                <a:t>B.</a:t>
              </a:r>
            </a:p>
          </p:txBody>
        </p:sp>
        <p:sp>
          <p:nvSpPr>
            <p:cNvPr id="19" name="Rectangle 28"/>
            <p:cNvSpPr/>
            <p:nvPr/>
          </p:nvSpPr>
          <p:spPr>
            <a:xfrm>
              <a:off x="5943600" y="2819400"/>
              <a:ext cx="3200400" cy="2362200"/>
            </a:xfrm>
            <a:prstGeom prst="rect">
              <a:avLst/>
            </a:prstGeom>
            <a:solidFill>
              <a:srgbClr val="FFFFFF"/>
            </a:solidFill>
            <a:ln w="9525" cap="flat" cmpd="sng">
              <a:solidFill>
                <a:schemeClr val="tx1"/>
              </a:solidFill>
              <a:prstDash val="solid"/>
              <a:miter/>
              <a:headEnd type="none" w="med" len="med"/>
              <a:tailEnd type="none" w="med" len="med"/>
            </a:ln>
          </p:spPr>
          <p:txBody>
            <a:bodyPr wrap="none" anchor="ctr"/>
            <a:lstStyle/>
            <a:p>
              <a:pPr algn="ctr"/>
              <a:endParaRPr lang="vi-VN" altLang="x-none" sz="1800" dirty="0">
                <a:solidFill>
                  <a:schemeClr val="bg1"/>
                </a:solidFill>
                <a:latin typeface="Arial" panose="020B0604020202020204" pitchFamily="34" charset="0"/>
              </a:endParaRPr>
            </a:p>
          </p:txBody>
        </p:sp>
        <p:sp>
          <p:nvSpPr>
            <p:cNvPr id="20" name="Line 29"/>
            <p:cNvSpPr/>
            <p:nvPr/>
          </p:nvSpPr>
          <p:spPr>
            <a:xfrm flipV="1">
              <a:off x="6248400" y="2895600"/>
              <a:ext cx="0" cy="533400"/>
            </a:xfrm>
            <a:prstGeom prst="line">
              <a:avLst/>
            </a:prstGeom>
            <a:ln w="57150" cap="flat" cmpd="sng">
              <a:solidFill>
                <a:schemeClr val="tx2"/>
              </a:solidFill>
              <a:prstDash val="sysDot"/>
              <a:headEnd type="none" w="med" len="med"/>
              <a:tailEnd type="triangle" w="med" len="med"/>
            </a:ln>
          </p:spPr>
        </p:sp>
        <p:sp>
          <p:nvSpPr>
            <p:cNvPr id="21" name="Text Box 30"/>
            <p:cNvSpPr txBox="1"/>
            <p:nvPr/>
          </p:nvSpPr>
          <p:spPr>
            <a:xfrm>
              <a:off x="6477000" y="2895600"/>
              <a:ext cx="2514600" cy="715580"/>
            </a:xfrm>
            <a:prstGeom prst="rect">
              <a:avLst/>
            </a:prstGeom>
            <a:noFill/>
            <a:ln w="9525">
              <a:noFill/>
            </a:ln>
          </p:spPr>
          <p:txBody>
            <a:bodyPr>
              <a:spAutoFit/>
            </a:bodyPr>
            <a:lstStyle/>
            <a:p>
              <a:pPr algn="ctr"/>
              <a:r>
                <a:rPr sz="2800" b="1" dirty="0" err="1">
                  <a:solidFill>
                    <a:schemeClr val="tx2"/>
                  </a:solidFill>
                  <a:latin typeface="Arial" panose="020B0604020202020204" pitchFamily="34" charset="0"/>
                </a:rPr>
                <a:t>Hướng</a:t>
              </a:r>
              <a:r>
                <a:rPr sz="2800" b="1" dirty="0">
                  <a:solidFill>
                    <a:schemeClr val="tx2"/>
                  </a:solidFill>
                  <a:latin typeface="Arial" panose="020B0604020202020204" pitchFamily="34" charset="0"/>
                </a:rPr>
                <a:t> </a:t>
              </a:r>
              <a:r>
                <a:rPr lang="en-US" sz="2800" b="1" dirty="0" smtClean="0">
                  <a:solidFill>
                    <a:schemeClr val="tx2"/>
                  </a:solidFill>
                  <a:latin typeface="Arial" panose="020B0604020202020204" pitchFamily="34" charset="0"/>
                </a:rPr>
                <a:t>ban </a:t>
              </a:r>
              <a:r>
                <a:rPr lang="en-US" sz="2800" b="1" dirty="0" err="1" smtClean="0">
                  <a:solidFill>
                    <a:schemeClr val="tx2"/>
                  </a:solidFill>
                  <a:latin typeface="Arial" panose="020B0604020202020204" pitchFamily="34" charset="0"/>
                </a:rPr>
                <a:t>đầu</a:t>
              </a:r>
              <a:endParaRPr sz="2800" b="1" dirty="0">
                <a:solidFill>
                  <a:schemeClr val="tx2"/>
                </a:solidFill>
                <a:latin typeface="Arial" panose="020B0604020202020204" pitchFamily="34" charset="0"/>
              </a:endParaRPr>
            </a:p>
          </p:txBody>
        </p:sp>
        <p:sp>
          <p:nvSpPr>
            <p:cNvPr id="22" name="Freeform 31"/>
            <p:cNvSpPr/>
            <p:nvPr/>
          </p:nvSpPr>
          <p:spPr>
            <a:xfrm rot="-10579227">
              <a:off x="6086475" y="3883025"/>
              <a:ext cx="311150" cy="912813"/>
            </a:xfrm>
            <a:custGeom>
              <a:avLst/>
              <a:gdLst>
                <a:gd name="txL" fmla="*/ 0 w 480"/>
                <a:gd name="txT" fmla="*/ 0 h 624"/>
                <a:gd name="txR" fmla="*/ 480 w 480"/>
                <a:gd name="txB" fmla="*/ 624 h 624"/>
              </a:gdLst>
              <a:ahLst/>
              <a:cxnLst>
                <a:cxn ang="0">
                  <a:pos x="2147483647" y="0"/>
                </a:cxn>
                <a:cxn ang="0">
                  <a:pos x="2147483647" y="2147483647"/>
                </a:cxn>
                <a:cxn ang="0">
                  <a:pos x="0" y="2147483647"/>
                </a:cxn>
              </a:cxnLst>
              <a:rect l="txL" t="txT" r="txR" b="txB"/>
              <a:pathLst>
                <a:path w="480" h="624">
                  <a:moveTo>
                    <a:pt x="480" y="0"/>
                  </a:moveTo>
                  <a:cubicBezTo>
                    <a:pt x="424" y="140"/>
                    <a:pt x="368" y="280"/>
                    <a:pt x="288" y="384"/>
                  </a:cubicBezTo>
                  <a:cubicBezTo>
                    <a:pt x="208" y="488"/>
                    <a:pt x="104" y="556"/>
                    <a:pt x="0" y="624"/>
                  </a:cubicBezTo>
                </a:path>
              </a:pathLst>
            </a:custGeom>
            <a:noFill/>
            <a:ln w="76200" cap="flat" cmpd="sng">
              <a:solidFill>
                <a:srgbClr val="FF3300"/>
              </a:solidFill>
              <a:prstDash val="solid"/>
              <a:round/>
              <a:headEnd type="none" w="med" len="med"/>
              <a:tailEnd type="triangle" w="med" len="med"/>
            </a:ln>
          </p:spPr>
          <p:txBody>
            <a:bodyPr/>
            <a:lstStyle/>
            <a:p>
              <a:endParaRPr dirty="0">
                <a:latin typeface="Arial" panose="020B0604020202020204" pitchFamily="34" charset="0"/>
              </a:endParaRPr>
            </a:p>
          </p:txBody>
        </p:sp>
        <p:sp>
          <p:nvSpPr>
            <p:cNvPr id="23" name="Text Box 32"/>
            <p:cNvSpPr txBox="1"/>
            <p:nvPr/>
          </p:nvSpPr>
          <p:spPr>
            <a:xfrm>
              <a:off x="6781800" y="4114800"/>
              <a:ext cx="2209800" cy="715580"/>
            </a:xfrm>
            <a:prstGeom prst="rect">
              <a:avLst/>
            </a:prstGeom>
            <a:noFill/>
            <a:ln w="9525">
              <a:noFill/>
            </a:ln>
          </p:spPr>
          <p:txBody>
            <a:bodyPr>
              <a:spAutoFit/>
            </a:bodyPr>
            <a:lstStyle/>
            <a:p>
              <a:pPr algn="ctr"/>
              <a:r>
                <a:rPr sz="2800" b="1" dirty="0" err="1">
                  <a:solidFill>
                    <a:schemeClr val="tx2"/>
                  </a:solidFill>
                  <a:latin typeface="Arial" panose="020B0604020202020204" pitchFamily="34" charset="0"/>
                </a:rPr>
                <a:t>Hướng</a:t>
              </a:r>
              <a:r>
                <a:rPr sz="2800" b="1" dirty="0">
                  <a:solidFill>
                    <a:schemeClr val="tx2"/>
                  </a:solidFill>
                  <a:latin typeface="Arial" panose="020B0604020202020204" pitchFamily="34" charset="0"/>
                </a:rPr>
                <a:t> </a:t>
              </a:r>
              <a:r>
                <a:rPr lang="en-US" sz="2800" b="1" dirty="0" err="1" smtClean="0">
                  <a:solidFill>
                    <a:schemeClr val="tx2"/>
                  </a:solidFill>
                  <a:latin typeface="Arial" panose="020B0604020202020204" pitchFamily="34" charset="0"/>
                </a:rPr>
                <a:t>sau</a:t>
              </a:r>
              <a:r>
                <a:rPr lang="en-US" sz="2800" b="1" dirty="0" smtClean="0">
                  <a:solidFill>
                    <a:schemeClr val="tx2"/>
                  </a:solidFill>
                  <a:latin typeface="Arial" panose="020B0604020202020204" pitchFamily="34" charset="0"/>
                </a:rPr>
                <a:t> </a:t>
              </a:r>
              <a:r>
                <a:rPr lang="en-US" sz="2800" b="1" dirty="0" err="1" smtClean="0">
                  <a:solidFill>
                    <a:schemeClr val="tx2"/>
                  </a:solidFill>
                  <a:latin typeface="Arial" panose="020B0604020202020204" pitchFamily="34" charset="0"/>
                </a:rPr>
                <a:t>khi</a:t>
              </a:r>
              <a:r>
                <a:rPr lang="en-US" sz="2800" b="1" dirty="0" smtClean="0">
                  <a:solidFill>
                    <a:schemeClr val="tx2"/>
                  </a:solidFill>
                  <a:latin typeface="Arial" panose="020B0604020202020204" pitchFamily="34" charset="0"/>
                </a:rPr>
                <a:t> </a:t>
              </a:r>
              <a:r>
                <a:rPr lang="en-US" sz="2800" b="1" dirty="0" err="1" smtClean="0">
                  <a:solidFill>
                    <a:schemeClr val="tx2"/>
                  </a:solidFill>
                  <a:latin typeface="Arial" panose="020B0604020202020204" pitchFamily="34" charset="0"/>
                </a:rPr>
                <a:t>khi</a:t>
              </a:r>
              <a:r>
                <a:rPr lang="en-US" sz="2800" b="1" dirty="0" smtClean="0">
                  <a:solidFill>
                    <a:schemeClr val="tx2"/>
                  </a:solidFill>
                  <a:latin typeface="Arial" panose="020B0604020202020204" pitchFamily="34" charset="0"/>
                </a:rPr>
                <a:t> </a:t>
              </a:r>
              <a:r>
                <a:rPr sz="2800" b="1" dirty="0" err="1" smtClean="0">
                  <a:solidFill>
                    <a:schemeClr val="tx2"/>
                  </a:solidFill>
                  <a:latin typeface="Arial" panose="020B0604020202020204" pitchFamily="34" charset="0"/>
                </a:rPr>
                <a:t>lệch</a:t>
              </a:r>
              <a:endParaRPr sz="2800" b="1" dirty="0">
                <a:solidFill>
                  <a:schemeClr val="tx2"/>
                </a:solidFill>
                <a:latin typeface="Arial" panose="020B0604020202020204" pitchFamily="34" charset="0"/>
              </a:endParaRPr>
            </a:p>
          </p:txBody>
        </p:sp>
        <p:sp>
          <p:nvSpPr>
            <p:cNvPr id="24" name="Text Box 33"/>
            <p:cNvSpPr txBox="1"/>
            <p:nvPr/>
          </p:nvSpPr>
          <p:spPr>
            <a:xfrm>
              <a:off x="6477000" y="2971800"/>
              <a:ext cx="304800" cy="346249"/>
            </a:xfrm>
            <a:prstGeom prst="rect">
              <a:avLst/>
            </a:prstGeom>
            <a:noFill/>
            <a:ln w="9525">
              <a:noFill/>
            </a:ln>
          </p:spPr>
          <p:txBody>
            <a:bodyPr>
              <a:spAutoFit/>
            </a:bodyPr>
            <a:lstStyle/>
            <a:p>
              <a:pPr algn="ctr">
                <a:spcBef>
                  <a:spcPct val="50000"/>
                </a:spcBef>
              </a:pPr>
              <a:endParaRPr sz="2400" b="1" dirty="0">
                <a:solidFill>
                  <a:schemeClr val="tx2"/>
                </a:solidFill>
                <a:latin typeface="Arial" panose="020B0604020202020204" pitchFamily="34" charset="0"/>
              </a:endParaRPr>
            </a:p>
          </p:txBody>
        </p:sp>
      </p:grpSp>
      <p:sp>
        <p:nvSpPr>
          <p:cNvPr id="35" name="Arc 9"/>
          <p:cNvSpPr/>
          <p:nvPr/>
        </p:nvSpPr>
        <p:spPr>
          <a:xfrm rot="13449356" flipH="1">
            <a:off x="1071630" y="1979732"/>
            <a:ext cx="3613172" cy="3010813"/>
          </a:xfrm>
          <a:custGeom>
            <a:avLst/>
            <a:gdLst>
              <a:gd name="txL" fmla="*/ 0 w 21593"/>
              <a:gd name="txT" fmla="*/ 0 h 21581"/>
              <a:gd name="txR" fmla="*/ 21593 w 21593"/>
              <a:gd name="txB" fmla="*/ 21581 h 21581"/>
            </a:gdLst>
            <a:ahLst/>
            <a:cxnLst>
              <a:cxn ang="0">
                <a:pos x="0" y="0"/>
              </a:cxn>
              <a:cxn ang="0">
                <a:pos x="0" y="0"/>
              </a:cxn>
              <a:cxn ang="0">
                <a:pos x="0" y="0"/>
              </a:cxn>
            </a:cxnLst>
            <a:rect l="txL" t="txT" r="txR" b="txB"/>
            <a:pathLst>
              <a:path w="21593" h="21581" fill="none">
                <a:moveTo>
                  <a:pt x="908" y="0"/>
                </a:moveTo>
                <a:cubicBezTo>
                  <a:pt x="12261" y="478"/>
                  <a:pt x="21303" y="9670"/>
                  <a:pt x="21592" y="21030"/>
                </a:cubicBezTo>
              </a:path>
              <a:path w="21593" h="21581" stroke="0">
                <a:moveTo>
                  <a:pt x="908" y="0"/>
                </a:moveTo>
                <a:cubicBezTo>
                  <a:pt x="12261" y="478"/>
                  <a:pt x="21303" y="9670"/>
                  <a:pt x="21592" y="21030"/>
                </a:cubicBezTo>
                <a:lnTo>
                  <a:pt x="0" y="21581"/>
                </a:lnTo>
                <a:close/>
              </a:path>
            </a:pathLst>
          </a:custGeom>
          <a:noFill/>
          <a:ln w="57150" cap="flat" cmpd="sng">
            <a:solidFill>
              <a:srgbClr val="FF0000"/>
            </a:solidFill>
            <a:prstDash val="solid"/>
            <a:round/>
            <a:headEnd type="none" w="med" len="med"/>
            <a:tailEnd type="none" w="med" len="med"/>
          </a:ln>
        </p:spPr>
        <p:txBody>
          <a:bodyPr wrap="none" anchor="ctr"/>
          <a:lstStyle/>
          <a:p>
            <a:endParaRPr dirty="0">
              <a:latin typeface="Arial" panose="020B0604020202020204" pitchFamily="34" charset="0"/>
            </a:endParaRPr>
          </a:p>
        </p:txBody>
      </p:sp>
      <p:sp>
        <p:nvSpPr>
          <p:cNvPr id="36" name="Rectangle 30"/>
          <p:cNvSpPr/>
          <p:nvPr/>
        </p:nvSpPr>
        <p:spPr>
          <a:xfrm>
            <a:off x="0" y="590441"/>
            <a:ext cx="9144000" cy="822531"/>
          </a:xfrm>
          <a:prstGeom prst="rect">
            <a:avLst/>
          </a:prstGeom>
          <a:noFill/>
          <a:ln w="9525" cap="flat" cmpd="sng">
            <a:solidFill>
              <a:srgbClr val="FFFFFF"/>
            </a:solidFill>
            <a:prstDash val="solid"/>
            <a:miter/>
            <a:headEnd type="none" w="med" len="med"/>
            <a:tailEnd type="none" w="med" len="med"/>
          </a:ln>
        </p:spPr>
        <p:txBody>
          <a:bodyPr anchor="ctr"/>
          <a:lstStyle/>
          <a:p>
            <a:pPr algn="ctr"/>
            <a:r>
              <a:rPr lang="vi-VN" altLang="x-none" sz="2400" b="1" dirty="0">
                <a:solidFill>
                  <a:srgbClr val="FF0000"/>
                </a:solidFill>
                <a:latin typeface="Times New Roman" panose="02020603050405020304" pitchFamily="18" charset="0"/>
                <a:cs typeface="Times New Roman" panose="02020603050405020304" pitchFamily="18" charset="0"/>
              </a:rPr>
              <a:t>Quan sát hình  cho biết ở Nửa Cầu </a:t>
            </a:r>
            <a:r>
              <a:rPr lang="en-US" altLang="x-none" sz="2400" b="1" dirty="0" smtClean="0">
                <a:solidFill>
                  <a:srgbClr val="FF0000"/>
                </a:solidFill>
                <a:latin typeface="Times New Roman" panose="02020603050405020304" pitchFamily="18" charset="0"/>
                <a:cs typeface="Times New Roman" panose="02020603050405020304" pitchFamily="18" charset="0"/>
              </a:rPr>
              <a:t>Nam</a:t>
            </a:r>
            <a:r>
              <a:rPr lang="vi-VN" altLang="x-none" sz="2400" b="1" dirty="0" smtClean="0">
                <a:solidFill>
                  <a:srgbClr val="FF0000"/>
                </a:solidFill>
                <a:latin typeface="Times New Roman" panose="02020603050405020304" pitchFamily="18" charset="0"/>
                <a:cs typeface="Times New Roman" panose="02020603050405020304" pitchFamily="18" charset="0"/>
              </a:rPr>
              <a:t> </a:t>
            </a:r>
            <a:r>
              <a:rPr lang="vi-VN" altLang="x-none" sz="2400" b="1" dirty="0">
                <a:solidFill>
                  <a:srgbClr val="FF0000"/>
                </a:solidFill>
                <a:latin typeface="Times New Roman" panose="02020603050405020304" pitchFamily="18" charset="0"/>
                <a:cs typeface="Times New Roman" panose="02020603050405020304" pitchFamily="18" charset="0"/>
              </a:rPr>
              <a:t>các vật chuyển động theo hướng từ </a:t>
            </a:r>
            <a:r>
              <a:rPr lang="en-US" altLang="x-none" sz="2400" b="1" dirty="0" smtClean="0">
                <a:solidFill>
                  <a:srgbClr val="FF0000"/>
                </a:solidFill>
                <a:latin typeface="Times New Roman" panose="02020603050405020304" pitchFamily="18" charset="0"/>
                <a:cs typeface="Times New Roman" panose="02020603050405020304" pitchFamily="18" charset="0"/>
              </a:rPr>
              <a:t>E</a:t>
            </a:r>
            <a:r>
              <a:rPr lang="vi-VN" altLang="x-none" sz="24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x-none" sz="24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F</a:t>
            </a:r>
            <a:r>
              <a:rPr lang="vi-VN" altLang="x-none" sz="24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x-none"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v</a:t>
            </a:r>
            <a:r>
              <a:rPr lang="vi-VN" altLang="x-none" sz="2400" b="1" dirty="0">
                <a:solidFill>
                  <a:srgbClr val="FF0000"/>
                </a:solidFill>
                <a:latin typeface="Times New Roman" panose="02020603050405020304" pitchFamily="18" charset="0"/>
                <a:ea typeface="Times New Roman" panose="02020603050405020304" pitchFamily="18" charset="0"/>
                <a:sym typeface="Wingdings" panose="05000000000000000000" pitchFamily="2" charset="2"/>
              </a:rPr>
              <a:t>à</a:t>
            </a:r>
            <a:r>
              <a:rPr lang="vi-VN" altLang="x-none"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từ </a:t>
            </a:r>
            <a:r>
              <a:rPr lang="en-US" altLang="x-none" sz="24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O</a:t>
            </a:r>
            <a:r>
              <a:rPr lang="vi-VN" altLang="x-none" sz="24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x-none" sz="24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P </a:t>
            </a:r>
            <a:r>
              <a:rPr lang="vi-VN" altLang="x-none" sz="24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bị </a:t>
            </a:r>
            <a:r>
              <a:rPr lang="vi-VN" altLang="x-none"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lệch hướng về bên trái hay bên phải?</a:t>
            </a:r>
            <a:r>
              <a:rPr lang="vi-VN" altLang="x-none" sz="2400" b="1" dirty="0">
                <a:solidFill>
                  <a:srgbClr val="FF0000"/>
                </a:solidFill>
                <a:latin typeface="Arial" panose="020B0604020202020204" pitchFamily="34" charset="0"/>
                <a:sym typeface="Wingdings" panose="05000000000000000000" pitchFamily="2" charset="2"/>
              </a:rPr>
              <a:t> </a:t>
            </a:r>
          </a:p>
          <a:p>
            <a:pPr algn="ctr"/>
            <a:endParaRPr sz="3000" b="1" dirty="0">
              <a:solidFill>
                <a:srgbClr val="FF0000"/>
              </a:solidFill>
              <a:latin typeface="VNI-Avo" pitchFamily="2" charset="0"/>
            </a:endParaRPr>
          </a:p>
        </p:txBody>
      </p:sp>
      <p:sp>
        <p:nvSpPr>
          <p:cNvPr id="28" name="Rectangle 30"/>
          <p:cNvSpPr/>
          <p:nvPr/>
        </p:nvSpPr>
        <p:spPr>
          <a:xfrm>
            <a:off x="0" y="-92029"/>
            <a:ext cx="9144000" cy="1371600"/>
          </a:xfrm>
          <a:prstGeom prst="rect">
            <a:avLst/>
          </a:prstGeom>
          <a:noFill/>
          <a:ln w="9525" cap="flat" cmpd="sng">
            <a:solidFill>
              <a:srgbClr val="FFFFFF"/>
            </a:solidFill>
            <a:prstDash val="solid"/>
            <a:miter/>
            <a:headEnd type="none" w="med" len="med"/>
            <a:tailEnd type="none" w="med" len="med"/>
          </a:ln>
        </p:spPr>
        <p:txBody>
          <a:bodyPr anchor="ctr"/>
          <a:lstStyle/>
          <a:p>
            <a:pPr algn="ctr"/>
            <a:r>
              <a:rPr lang="en-US" sz="2800" b="1" dirty="0" err="1" smtClean="0">
                <a:solidFill>
                  <a:srgbClr val="002060"/>
                </a:solidFill>
                <a:latin typeface="Times New Roman" panose="02020603050405020304" pitchFamily="18" charset="0"/>
                <a:cs typeface="Times New Roman" panose="02020603050405020304" pitchFamily="18" charset="0"/>
              </a:rPr>
              <a:t>Nửa</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cầu</a:t>
            </a:r>
            <a:r>
              <a:rPr lang="en-US" sz="2800" b="1" dirty="0" smtClean="0">
                <a:solidFill>
                  <a:srgbClr val="002060"/>
                </a:solidFill>
                <a:latin typeface="Times New Roman" panose="02020603050405020304" pitchFamily="18" charset="0"/>
                <a:cs typeface="Times New Roman" panose="02020603050405020304" pitchFamily="18" charset="0"/>
              </a:rPr>
              <a:t> Nam </a:t>
            </a:r>
            <a:r>
              <a:rPr lang="en-US" sz="2800" b="1" dirty="0" err="1" smtClean="0">
                <a:solidFill>
                  <a:srgbClr val="002060"/>
                </a:solidFill>
                <a:latin typeface="Times New Roman" panose="02020603050405020304" pitchFamily="18" charset="0"/>
                <a:cs typeface="Times New Roman" panose="02020603050405020304" pitchFamily="18" charset="0"/>
              </a:rPr>
              <a:t>vật</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chuyển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động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lệch</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hướng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về</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bên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trái</a:t>
            </a:r>
            <a:r>
              <a:rPr lang="en-US" sz="2800" b="1" dirty="0" smtClean="0">
                <a:solidFill>
                  <a:srgbClr val="002060"/>
                </a:solidFill>
                <a:latin typeface="Times New Roman" panose="02020603050405020304" pitchFamily="18" charset="0"/>
                <a:cs typeface="Times New Roman" panose="02020603050405020304" pitchFamily="18" charset="0"/>
              </a:rPr>
              <a:t> so </a:t>
            </a:r>
            <a:r>
              <a:rPr lang="en-US" sz="2800" b="1" dirty="0" err="1" smtClean="0">
                <a:solidFill>
                  <a:srgbClr val="002060"/>
                </a:solidFill>
                <a:latin typeface="Times New Roman" panose="02020603050405020304" pitchFamily="18" charset="0"/>
                <a:cs typeface="Times New Roman" panose="02020603050405020304" pitchFamily="18" charset="0"/>
              </a:rPr>
              <a:t>với</a:t>
            </a:r>
            <a:r>
              <a:rPr lang="en-US" sz="2800" b="1" dirty="0" smtClean="0">
                <a:solidFill>
                  <a:srgbClr val="002060"/>
                </a:solidFill>
                <a:latin typeface="Times New Roman" panose="02020603050405020304" pitchFamily="18" charset="0"/>
                <a:cs typeface="Times New Roman" panose="02020603050405020304" pitchFamily="18" charset="0"/>
              </a:rPr>
              <a:t> ban </a:t>
            </a:r>
            <a:r>
              <a:rPr lang="en-US" sz="2800" b="1" dirty="0" err="1" smtClean="0">
                <a:solidFill>
                  <a:srgbClr val="002060"/>
                </a:solidFill>
                <a:latin typeface="Times New Roman" panose="02020603050405020304" pitchFamily="18" charset="0"/>
                <a:cs typeface="Times New Roman" panose="02020603050405020304" pitchFamily="18" charset="0"/>
              </a:rPr>
              <a:t>đầu</a:t>
            </a:r>
            <a:r>
              <a:rPr lang="en-US" sz="2800" b="1" dirty="0" smtClean="0">
                <a:solidFill>
                  <a:srgbClr val="002060"/>
                </a:solidFill>
                <a:latin typeface="Times New Roman" panose="02020603050405020304" pitchFamily="18" charset="0"/>
                <a:cs typeface="Times New Roman" panose="02020603050405020304" pitchFamily="18" charset="0"/>
              </a:rPr>
              <a:t>.</a:t>
            </a:r>
            <a:endParaRPr sz="3000" b="1" dirty="0">
              <a:solidFill>
                <a:srgbClr val="002060"/>
              </a:solidFill>
              <a:latin typeface="VNI-Avo" pitchFamily="2" charset="0"/>
            </a:endParaRPr>
          </a:p>
        </p:txBody>
      </p:sp>
    </p:spTree>
    <p:custDataLst>
      <p:tags r:id="rId1"/>
    </p:custDataLst>
    <p:extLst>
      <p:ext uri="{BB962C8B-B14F-4D97-AF65-F5344CB8AC3E}">
        <p14:creationId xmlns:p14="http://schemas.microsoft.com/office/powerpoint/2010/main" val="241909779"/>
      </p:ext>
    </p:extLst>
  </p:cSld>
  <p:clrMapOvr>
    <a:masterClrMapping/>
  </p:clrMapOvr>
  <mc:AlternateContent xmlns:mc="http://schemas.openxmlformats.org/markup-compatibility/2006" xmlns:p14="http://schemas.microsoft.com/office/powerpoint/2010/main">
    <mc:Choice Requires="p14">
      <p:transition spd="slow" p14:dur="2000" advTm="14066"/>
    </mc:Choice>
    <mc:Fallback xmlns="">
      <p:transition spd="slow" advTm="140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2000"/>
                                        <p:tgtEl>
                                          <p:spTgt spid="36"/>
                                        </p:tgtEl>
                                      </p:cBhvr>
                                    </p:animEffect>
                                    <p:set>
                                      <p:cBhvr>
                                        <p:cTn id="7" dur="1" fill="hold">
                                          <p:stCondLst>
                                            <p:cond delay="1999"/>
                                          </p:stCondLst>
                                        </p:cTn>
                                        <p:tgtEl>
                                          <p:spTgt spid="3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3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1" presetClass="exit" presetSubtype="1" fill="hold" grpId="2" nodeType="clickEffect">
                                  <p:stCondLst>
                                    <p:cond delay="0"/>
                                  </p:stCondLst>
                                  <p:childTnLst>
                                    <p:animEffect transition="out" filter="wheel(1)">
                                      <p:cBhvr>
                                        <p:cTn id="15" dur="2000"/>
                                        <p:tgtEl>
                                          <p:spTgt spid="36"/>
                                        </p:tgtEl>
                                      </p:cBhvr>
                                    </p:animEffect>
                                    <p:set>
                                      <p:cBhvr>
                                        <p:cTn id="16" dur="1" fill="hold">
                                          <p:stCondLst>
                                            <p:cond delay="1999"/>
                                          </p:stCondLst>
                                        </p:cTn>
                                        <p:tgtEl>
                                          <p:spTgt spid="3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ppt_x"/>
                                          </p:val>
                                        </p:tav>
                                        <p:tav tm="100000">
                                          <p:val>
                                            <p:strVal val="#ppt_x"/>
                                          </p:val>
                                        </p:tav>
                                      </p:tavLst>
                                    </p:anim>
                                    <p:anim calcmode="lin" valueType="num">
                                      <p:cBhvr additive="base">
                                        <p:cTn id="2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6" grpId="2"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652" y="87016"/>
            <a:ext cx="8919628" cy="500137"/>
          </a:xfrm>
          <a:prstGeom prst="rect">
            <a:avLst/>
          </a:prstGeom>
          <a:noFill/>
        </p:spPr>
        <p:txBody>
          <a:bodyPr wrap="square" lIns="68580" tIns="34290" rIns="68580" bIns="34290" rtlCol="0">
            <a:spAutoFit/>
          </a:bodyPr>
          <a:lstStyle/>
          <a:p>
            <a:r>
              <a:rPr lang="en-US" sz="2800" b="1" dirty="0" smtClean="0">
                <a:solidFill>
                  <a:srgbClr val="FF0000"/>
                </a:solidFill>
                <a:latin typeface="Times New Roman" pitchFamily="18" charset="0"/>
                <a:cs typeface="Times New Roman" pitchFamily="18" charset="0"/>
              </a:rPr>
              <a:t>2. </a:t>
            </a:r>
            <a:r>
              <a:rPr lang="en-US" sz="2800" b="1" dirty="0" err="1">
                <a:solidFill>
                  <a:srgbClr val="FF0000"/>
                </a:solidFill>
                <a:latin typeface="Times New Roman" pitchFamily="18" charset="0"/>
                <a:cs typeface="Times New Roman" pitchFamily="18" charset="0"/>
              </a:rPr>
              <a:t>H</a:t>
            </a:r>
            <a:r>
              <a:rPr lang="en-US" sz="2800" b="1" dirty="0" err="1" smtClean="0">
                <a:solidFill>
                  <a:srgbClr val="FF0000"/>
                </a:solidFill>
                <a:latin typeface="Times New Roman" pitchFamily="18" charset="0"/>
                <a:cs typeface="Times New Roman" pitchFamily="18" charset="0"/>
              </a:rPr>
              <a:t>ệ</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quả</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chuyển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động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tự</a:t>
            </a:r>
            <a:r>
              <a:rPr lang="en-US" sz="2800" b="1" dirty="0" smtClean="0">
                <a:solidFill>
                  <a:srgbClr val="FF0000"/>
                </a:solidFill>
                <a:latin typeface="Times New Roman" pitchFamily="18" charset="0"/>
                <a:cs typeface="Times New Roman" pitchFamily="18" charset="0"/>
              </a:rPr>
              <a:t> quay </a:t>
            </a:r>
            <a:r>
              <a:rPr lang="en-US" sz="2800" b="1" dirty="0" err="1" smtClean="0">
                <a:solidFill>
                  <a:srgbClr val="FF0000"/>
                </a:solidFill>
                <a:latin typeface="Times New Roman" pitchFamily="18" charset="0"/>
                <a:cs typeface="Times New Roman" pitchFamily="18" charset="0"/>
              </a:rPr>
              <a:t>quanh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trục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của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Trái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Đất</a:t>
            </a:r>
            <a:r>
              <a:rPr lang="en-US" sz="2800" b="1" dirty="0" smtClean="0">
                <a:solidFill>
                  <a:srgbClr val="FF0000"/>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p:txBody>
      </p:sp>
      <p:sp>
        <p:nvSpPr>
          <p:cNvPr id="7" name="TextBox 6"/>
          <p:cNvSpPr txBox="1"/>
          <p:nvPr/>
        </p:nvSpPr>
        <p:spPr>
          <a:xfrm>
            <a:off x="49321" y="578203"/>
            <a:ext cx="9193868" cy="931024"/>
          </a:xfrm>
          <a:prstGeom prst="rect">
            <a:avLst/>
          </a:prstGeom>
          <a:noFill/>
        </p:spPr>
        <p:txBody>
          <a:bodyPr wrap="square" lIns="68580" tIns="34290" rIns="68580" bIns="34290" rtlCol="0">
            <a:spAutoFit/>
          </a:bodyPr>
          <a:lstStyle/>
          <a:p>
            <a:r>
              <a:rPr lang="en-US" sz="2800" b="1" dirty="0">
                <a:solidFill>
                  <a:srgbClr val="002060"/>
                </a:solidFill>
                <a:latin typeface="Times New Roman" pitchFamily="18" charset="0"/>
                <a:cs typeface="Times New Roman" pitchFamily="18" charset="0"/>
              </a:rPr>
              <a:t>b</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Sự</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lệch</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hướng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chuyển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động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của</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các</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vật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thể</a:t>
            </a:r>
            <a:r>
              <a:rPr lang="en-US" sz="2800" b="1" dirty="0" smtClean="0">
                <a:solidFill>
                  <a:srgbClr val="002060"/>
                </a:solidFill>
                <a:latin typeface="Times New Roman" pitchFamily="18" charset="0"/>
                <a:cs typeface="Times New Roman" pitchFamily="18" charset="0"/>
              </a:rPr>
              <a:t> di </a:t>
            </a:r>
            <a:r>
              <a:rPr lang="en-US" sz="2800" b="1" dirty="0" err="1" smtClean="0">
                <a:solidFill>
                  <a:srgbClr val="002060"/>
                </a:solidFill>
                <a:latin typeface="Times New Roman" pitchFamily="18" charset="0"/>
                <a:cs typeface="Times New Roman" pitchFamily="18" charset="0"/>
              </a:rPr>
              <a:t>chuyển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trên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bề</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mặt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Trái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Đất</a:t>
            </a:r>
            <a:r>
              <a:rPr lang="en-US" sz="2800" b="1" dirty="0" smtClean="0">
                <a:solidFill>
                  <a:srgbClr val="002060"/>
                </a:solidFill>
                <a:latin typeface="Times New Roman" pitchFamily="18" charset="0"/>
                <a:cs typeface="Times New Roman" pitchFamily="18" charset="0"/>
              </a:rPr>
              <a:t> </a:t>
            </a:r>
            <a:endParaRPr lang="en-US" sz="2800" b="1" dirty="0">
              <a:solidFill>
                <a:srgbClr val="002060"/>
              </a:solidFill>
              <a:latin typeface="Times New Roman" pitchFamily="18" charset="0"/>
              <a:cs typeface="Times New Roman" pitchFamily="18" charset="0"/>
            </a:endParaRPr>
          </a:p>
        </p:txBody>
      </p:sp>
      <p:sp>
        <p:nvSpPr>
          <p:cNvPr id="14" name="Rectangle 13"/>
          <p:cNvSpPr/>
          <p:nvPr/>
        </p:nvSpPr>
        <p:spPr>
          <a:xfrm>
            <a:off x="403920" y="1819568"/>
            <a:ext cx="8640960" cy="369332"/>
          </a:xfrm>
          <a:prstGeom prst="rect">
            <a:avLst/>
          </a:prstGeom>
        </p:spPr>
        <p:txBody>
          <a:bodyPr wrap="square">
            <a:spAutoFit/>
          </a:bodyPr>
          <a:lstStyle/>
          <a:p>
            <a:pPr algn="ctr"/>
            <a:r>
              <a:rPr lang="en-US" dirty="0" smtClean="0">
                <a:solidFill>
                  <a:srgbClr val="0070C0"/>
                </a:solidFill>
                <a:latin typeface="Times New Roman" panose="02020603050405020304" pitchFamily="18" charset="0"/>
                <a:cs typeface="Times New Roman" panose="02020603050405020304" pitchFamily="18" charset="0"/>
              </a:rPr>
              <a:t>-</a:t>
            </a:r>
            <a:endParaRPr lang="vi-VN" sz="2000" dirty="0">
              <a:solidFill>
                <a:srgbClr val="0070C0"/>
              </a:solidFill>
              <a:latin typeface="VNI-Avo" pitchFamily="2" charset="0"/>
            </a:endParaRPr>
          </a:p>
        </p:txBody>
      </p:sp>
      <p:sp>
        <p:nvSpPr>
          <p:cNvPr id="17" name="Text Box 10"/>
          <p:cNvSpPr txBox="1"/>
          <p:nvPr/>
        </p:nvSpPr>
        <p:spPr>
          <a:xfrm>
            <a:off x="231108" y="2312010"/>
            <a:ext cx="8766175" cy="2062103"/>
          </a:xfrm>
          <a:prstGeom prst="rect">
            <a:avLst/>
          </a:prstGeom>
          <a:noFill/>
          <a:ln w="9525">
            <a:noFill/>
          </a:ln>
        </p:spPr>
        <p:txBody>
          <a:bodyPr>
            <a:spAutoFit/>
          </a:bodyPr>
          <a:lstStyle/>
          <a:p>
            <a:r>
              <a:rPr lang="vi-VN" altLang="x-none" sz="3200" dirty="0">
                <a:solidFill>
                  <a:srgbClr val="000099"/>
                </a:solidFill>
                <a:latin typeface="Arial" panose="020B0604020202020204" pitchFamily="34" charset="0"/>
              </a:rPr>
              <a:t>-</a:t>
            </a:r>
            <a:r>
              <a:rPr lang="vi-VN" altLang="x-none" sz="3200" b="1" dirty="0">
                <a:solidFill>
                  <a:srgbClr val="000099"/>
                </a:solidFill>
                <a:latin typeface="Arial" panose="020B0604020202020204" pitchFamily="34" charset="0"/>
              </a:rPr>
              <a:t>Nếu nhìn xuôi theo chiều chuyển động:</a:t>
            </a:r>
          </a:p>
          <a:p>
            <a:r>
              <a:rPr lang="vi-VN" altLang="x-none" sz="3200" b="1" dirty="0">
                <a:solidFill>
                  <a:srgbClr val="000099"/>
                </a:solidFill>
                <a:latin typeface="Arial" panose="020B0604020202020204" pitchFamily="34" charset="0"/>
              </a:rPr>
              <a:t>+ Nửa cầu Bắc vật lệch hướng về bên </a:t>
            </a:r>
            <a:r>
              <a:rPr lang="vi-VN" altLang="x-none" sz="3200" b="1" dirty="0" smtClean="0">
                <a:solidFill>
                  <a:srgbClr val="000099"/>
                </a:solidFill>
                <a:latin typeface="Arial" panose="020B0604020202020204" pitchFamily="34" charset="0"/>
              </a:rPr>
              <a:t>phải</a:t>
            </a:r>
            <a:r>
              <a:rPr lang="en-US" altLang="x-none" sz="3200" b="1" dirty="0" smtClean="0">
                <a:solidFill>
                  <a:srgbClr val="000099"/>
                </a:solidFill>
                <a:latin typeface="Arial" panose="020B0604020202020204" pitchFamily="34" charset="0"/>
              </a:rPr>
              <a:t>.</a:t>
            </a:r>
            <a:endParaRPr lang="vi-VN" altLang="x-none" sz="3200" b="1" dirty="0">
              <a:solidFill>
                <a:srgbClr val="000099"/>
              </a:solidFill>
              <a:latin typeface="Arial" panose="020B0604020202020204" pitchFamily="34" charset="0"/>
            </a:endParaRPr>
          </a:p>
          <a:p>
            <a:r>
              <a:rPr lang="vi-VN" altLang="x-none" sz="3200" b="1" dirty="0">
                <a:solidFill>
                  <a:srgbClr val="000099"/>
                </a:solidFill>
                <a:latin typeface="Arial" panose="020B0604020202020204" pitchFamily="34" charset="0"/>
              </a:rPr>
              <a:t>+ Nửa cầu Nam vật lệch hướng về bên </a:t>
            </a:r>
            <a:r>
              <a:rPr lang="vi-VN" altLang="x-none" sz="3200" b="1" dirty="0" smtClean="0">
                <a:solidFill>
                  <a:srgbClr val="000099"/>
                </a:solidFill>
                <a:latin typeface="Arial" panose="020B0604020202020204" pitchFamily="34" charset="0"/>
              </a:rPr>
              <a:t>trái</a:t>
            </a:r>
            <a:r>
              <a:rPr lang="en-US" altLang="x-none" sz="3200" b="1" dirty="0" smtClean="0">
                <a:solidFill>
                  <a:srgbClr val="000099"/>
                </a:solidFill>
                <a:latin typeface="Arial" panose="020B0604020202020204" pitchFamily="34" charset="0"/>
              </a:rPr>
              <a:t>.</a:t>
            </a:r>
            <a:endParaRPr lang="vi-VN" altLang="x-none" sz="3200" b="1" dirty="0">
              <a:solidFill>
                <a:srgbClr val="000099"/>
              </a:solidFill>
              <a:latin typeface="Arial" panose="020B0604020202020204" pitchFamily="34" charset="0"/>
            </a:endParaRPr>
          </a:p>
          <a:p>
            <a:endParaRPr lang="vi-VN" altLang="x-none" sz="3200" u="sng" dirty="0">
              <a:latin typeface="Arial" panose="020B0604020202020204" pitchFamily="34" charset="0"/>
            </a:endParaRPr>
          </a:p>
        </p:txBody>
      </p:sp>
      <p:sp>
        <p:nvSpPr>
          <p:cNvPr id="2" name="Rectangle 1"/>
          <p:cNvSpPr/>
          <p:nvPr/>
        </p:nvSpPr>
        <p:spPr>
          <a:xfrm>
            <a:off x="403920" y="4342261"/>
            <a:ext cx="8574360" cy="1077218"/>
          </a:xfrm>
          <a:prstGeom prst="rect">
            <a:avLst/>
          </a:prstGeom>
        </p:spPr>
        <p:txBody>
          <a:bodyPr wrap="square">
            <a:spAutoFit/>
          </a:bodyPr>
          <a:lstStyle/>
          <a:p>
            <a:r>
              <a:rPr lang="en-US" altLang="x-none" sz="3200" b="1" dirty="0" err="1" smtClean="0">
                <a:solidFill>
                  <a:srgbClr val="FF0000"/>
                </a:solidFill>
                <a:latin typeface="Arial" panose="020B0604020202020204" pitchFamily="34" charset="0"/>
              </a:rPr>
              <a:t>Nguyên</a:t>
            </a:r>
            <a:r>
              <a:rPr lang="en-US" altLang="x-none" sz="3200" b="1" dirty="0" smtClean="0">
                <a:solidFill>
                  <a:srgbClr val="FF0000"/>
                </a:solidFill>
                <a:latin typeface="Arial" panose="020B0604020202020204" pitchFamily="34" charset="0"/>
              </a:rPr>
              <a:t> </a:t>
            </a:r>
            <a:r>
              <a:rPr lang="en-US" altLang="x-none" sz="3200" b="1" dirty="0" err="1" smtClean="0">
                <a:solidFill>
                  <a:srgbClr val="FF0000"/>
                </a:solidFill>
                <a:latin typeface="Arial" panose="020B0604020202020204" pitchFamily="34" charset="0"/>
              </a:rPr>
              <a:t>nhân</a:t>
            </a:r>
            <a:r>
              <a:rPr lang="en-US" altLang="x-none" sz="3200" b="1" dirty="0" smtClean="0">
                <a:latin typeface="Arial" panose="020B0604020202020204" pitchFamily="34" charset="0"/>
              </a:rPr>
              <a:t>: </a:t>
            </a:r>
            <a:r>
              <a:rPr lang="en-US" altLang="x-none" sz="3200" b="1" dirty="0">
                <a:latin typeface="Arial" panose="020B0604020202020204" pitchFamily="34" charset="0"/>
              </a:rPr>
              <a:t>D</a:t>
            </a:r>
            <a:r>
              <a:rPr lang="vi-VN" altLang="x-none" sz="3200" b="1" dirty="0" smtClean="0">
                <a:latin typeface="Arial" panose="020B0604020202020204" pitchFamily="34" charset="0"/>
              </a:rPr>
              <a:t>o </a:t>
            </a:r>
            <a:r>
              <a:rPr lang="vi-VN" altLang="x-none" sz="3200" b="1" dirty="0">
                <a:latin typeface="Arial" panose="020B0604020202020204" pitchFamily="34" charset="0"/>
              </a:rPr>
              <a:t>vận động tự quay quanh trục của trái đất theo hướng từ Tây</a:t>
            </a:r>
            <a:r>
              <a:rPr lang="vi-VN" altLang="x-none" sz="3200" b="1" dirty="0">
                <a:latin typeface="Arial" panose="020B0604020202020204" pitchFamily="34" charset="0"/>
                <a:sym typeface="Wingdings" panose="05000000000000000000" pitchFamily="2" charset="2"/>
              </a:rPr>
              <a:t>Đông</a:t>
            </a:r>
          </a:p>
        </p:txBody>
      </p:sp>
    </p:spTree>
    <p:custDataLst>
      <p:tags r:id="rId1"/>
    </p:custDataLst>
    <p:extLst>
      <p:ext uri="{BB962C8B-B14F-4D97-AF65-F5344CB8AC3E}">
        <p14:creationId xmlns:p14="http://schemas.microsoft.com/office/powerpoint/2010/main" val="622621893"/>
      </p:ext>
    </p:extLst>
  </p:cSld>
  <p:clrMapOvr>
    <a:masterClrMapping/>
  </p:clrMapOvr>
  <mc:AlternateContent xmlns:mc="http://schemas.openxmlformats.org/markup-compatibility/2006" xmlns:p14="http://schemas.microsoft.com/office/powerpoint/2010/main">
    <mc:Choice Requires="p14">
      <p:transition spd="slow" p14:dur="2000" advTm="12833"/>
    </mc:Choice>
    <mc:Fallback xmlns="">
      <p:transition spd="slow" advTm="128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ou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p:cNvPicPr>
          <p:nvPr/>
        </p:nvPicPr>
        <p:blipFill>
          <a:blip r:embed="rId2"/>
          <a:stretch>
            <a:fillRect/>
          </a:stretch>
        </p:blipFill>
        <p:spPr>
          <a:xfrm>
            <a:off x="3810000" y="2317749"/>
            <a:ext cx="2286000" cy="1797051"/>
          </a:xfrm>
          <a:prstGeom prst="rect">
            <a:avLst/>
          </a:prstGeom>
          <a:noFill/>
          <a:ln w="9525">
            <a:noFill/>
          </a:ln>
        </p:spPr>
      </p:pic>
      <p:pic>
        <p:nvPicPr>
          <p:cNvPr id="15" name="Picture 3"/>
          <p:cNvPicPr>
            <a:picLocks noChangeAspect="1"/>
          </p:cNvPicPr>
          <p:nvPr/>
        </p:nvPicPr>
        <p:blipFill>
          <a:blip r:embed="rId3"/>
          <a:stretch>
            <a:fillRect/>
          </a:stretch>
        </p:blipFill>
        <p:spPr>
          <a:xfrm>
            <a:off x="6629400" y="990600"/>
            <a:ext cx="2286000" cy="1752600"/>
          </a:xfrm>
          <a:prstGeom prst="rect">
            <a:avLst/>
          </a:prstGeom>
          <a:noFill/>
          <a:ln w="9525">
            <a:noFill/>
          </a:ln>
        </p:spPr>
      </p:pic>
      <p:pic>
        <p:nvPicPr>
          <p:cNvPr id="19" name="Picture 2" descr="C:\Program Files\Dia ly 6\Htm\Photos\Coriolit_to.jpg"/>
          <p:cNvPicPr>
            <a:picLocks noChangeAspect="1"/>
          </p:cNvPicPr>
          <p:nvPr/>
        </p:nvPicPr>
        <p:blipFill>
          <a:blip r:embed="rId4"/>
          <a:stretch>
            <a:fillRect/>
          </a:stretch>
        </p:blipFill>
        <p:spPr>
          <a:xfrm>
            <a:off x="3962400" y="4401167"/>
            <a:ext cx="1981200" cy="1981200"/>
          </a:xfrm>
          <a:prstGeom prst="rect">
            <a:avLst/>
          </a:prstGeom>
          <a:noFill/>
          <a:ln w="9525">
            <a:noFill/>
          </a:ln>
        </p:spPr>
      </p:pic>
      <p:pic>
        <p:nvPicPr>
          <p:cNvPr id="20" name="Picture 2"/>
          <p:cNvPicPr>
            <a:picLocks noChangeAspect="1"/>
          </p:cNvPicPr>
          <p:nvPr/>
        </p:nvPicPr>
        <p:blipFill>
          <a:blip r:embed="rId5">
            <a:lum contrast="-39999"/>
          </a:blip>
          <a:stretch>
            <a:fillRect/>
          </a:stretch>
        </p:blipFill>
        <p:spPr>
          <a:xfrm>
            <a:off x="228600" y="838201"/>
            <a:ext cx="3124200" cy="1870075"/>
          </a:xfrm>
          <a:prstGeom prst="rect">
            <a:avLst/>
          </a:prstGeom>
          <a:noFill/>
          <a:ln w="28575" cap="flat" cmpd="sng">
            <a:solidFill>
              <a:schemeClr val="hlink"/>
            </a:solidFill>
            <a:prstDash val="solid"/>
            <a:miter/>
            <a:headEnd type="none" w="med" len="med"/>
            <a:tailEnd type="none" w="med" len="med"/>
          </a:ln>
        </p:spPr>
      </p:pic>
      <p:cxnSp>
        <p:nvCxnSpPr>
          <p:cNvPr id="23" name="Đường kết nối Mũi tên Thẳng 22"/>
          <p:cNvCxnSpPr>
            <a:cxnSpLocks noChangeShapeType="1"/>
          </p:cNvCxnSpPr>
          <p:nvPr/>
        </p:nvCxnSpPr>
        <p:spPr bwMode="auto">
          <a:xfrm rot="5400000" flipH="1" flipV="1">
            <a:off x="5973765" y="2636838"/>
            <a:ext cx="366713" cy="274638"/>
          </a:xfrm>
          <a:prstGeom prst="straightConnector1">
            <a:avLst/>
          </a:prstGeom>
          <a:noFill/>
          <a:ln w="38100" algn="ctr">
            <a:solidFill>
              <a:srgbClr val="0000FF"/>
            </a:solidFill>
            <a:round/>
            <a:tailEnd type="arrow" w="med" len="med"/>
          </a:ln>
          <a:effectLst>
            <a:outerShdw dist="23000" dir="5400000" rotWithShape="0">
              <a:srgbClr val="000000">
                <a:alpha val="34999"/>
              </a:srgbClr>
            </a:outerShdw>
          </a:effectLst>
        </p:spPr>
      </p:cxnSp>
      <p:cxnSp>
        <p:nvCxnSpPr>
          <p:cNvPr id="24" name="Đường kết nối Mũi tên Thẳng 23"/>
          <p:cNvCxnSpPr>
            <a:cxnSpLocks noChangeShapeType="1"/>
          </p:cNvCxnSpPr>
          <p:nvPr/>
        </p:nvCxnSpPr>
        <p:spPr bwMode="auto">
          <a:xfrm rot="16200000" flipV="1">
            <a:off x="3710781" y="2461420"/>
            <a:ext cx="304800" cy="258763"/>
          </a:xfrm>
          <a:prstGeom prst="straightConnector1">
            <a:avLst/>
          </a:prstGeom>
          <a:noFill/>
          <a:ln w="38100" algn="ctr">
            <a:solidFill>
              <a:srgbClr val="0000FF"/>
            </a:solidFill>
            <a:round/>
            <a:tailEnd type="arrow" w="med" len="med"/>
          </a:ln>
          <a:effectLst>
            <a:outerShdw dist="23000" dir="5400000" rotWithShape="0">
              <a:srgbClr val="000000">
                <a:alpha val="34999"/>
              </a:srgbClr>
            </a:outerShdw>
          </a:effectLst>
        </p:spPr>
      </p:cxnSp>
      <p:cxnSp>
        <p:nvCxnSpPr>
          <p:cNvPr id="26" name="Đường kết nối Mũi tên Thẳng 25"/>
          <p:cNvCxnSpPr>
            <a:cxnSpLocks noChangeShapeType="1"/>
          </p:cNvCxnSpPr>
          <p:nvPr/>
        </p:nvCxnSpPr>
        <p:spPr bwMode="auto">
          <a:xfrm>
            <a:off x="4953000" y="4038600"/>
            <a:ext cx="0" cy="381000"/>
          </a:xfrm>
          <a:prstGeom prst="straightConnector1">
            <a:avLst/>
          </a:prstGeom>
          <a:noFill/>
          <a:ln w="38100" algn="ctr">
            <a:solidFill>
              <a:srgbClr val="0000FF"/>
            </a:solidFill>
            <a:round/>
            <a:tailEnd type="arrow" w="med" len="med"/>
          </a:ln>
          <a:effectLst>
            <a:outerShdw dist="23000" dir="5400000" rotWithShape="0">
              <a:srgbClr val="000000">
                <a:alpha val="34999"/>
              </a:srgbClr>
            </a:outerShdw>
          </a:effectLst>
        </p:spPr>
      </p:cxnSp>
      <p:sp>
        <p:nvSpPr>
          <p:cNvPr id="29" name="Hình Chữ nhật 28"/>
          <p:cNvSpPr/>
          <p:nvPr/>
        </p:nvSpPr>
        <p:spPr>
          <a:xfrm>
            <a:off x="6324600" y="2895601"/>
            <a:ext cx="2895600" cy="707886"/>
          </a:xfrm>
          <a:prstGeom prst="rect">
            <a:avLst/>
          </a:prstGeom>
          <a:noFill/>
          <a:ln w="9525">
            <a:noFill/>
          </a:ln>
        </p:spPr>
        <p:txBody>
          <a:bodyPr>
            <a:spAutoFit/>
          </a:bodyPr>
          <a:lstStyle/>
          <a:p>
            <a:pPr algn="ctr"/>
            <a:r>
              <a:rPr sz="2000" b="1" dirty="0">
                <a:solidFill>
                  <a:srgbClr val="0000FF"/>
                </a:solidFill>
                <a:latin typeface="Verdana" panose="020B0604030504040204" pitchFamily="34" charset="0"/>
              </a:rPr>
              <a:t>Hiện tượng ngày và đêm liên tục</a:t>
            </a:r>
          </a:p>
        </p:txBody>
      </p:sp>
      <p:sp>
        <p:nvSpPr>
          <p:cNvPr id="30" name="Hình Chữ nhật 29"/>
          <p:cNvSpPr/>
          <p:nvPr/>
        </p:nvSpPr>
        <p:spPr>
          <a:xfrm>
            <a:off x="2590800" y="6324520"/>
            <a:ext cx="4724400" cy="400110"/>
          </a:xfrm>
          <a:prstGeom prst="rect">
            <a:avLst/>
          </a:prstGeom>
          <a:noFill/>
          <a:ln w="9525">
            <a:noFill/>
          </a:ln>
        </p:spPr>
        <p:txBody>
          <a:bodyPr>
            <a:spAutoFit/>
          </a:bodyPr>
          <a:lstStyle/>
          <a:p>
            <a:pPr algn="ctr"/>
            <a:r>
              <a:rPr sz="2000" b="1" dirty="0">
                <a:solidFill>
                  <a:srgbClr val="0000FF"/>
                </a:solidFill>
                <a:latin typeface="Verdana" panose="020B0604030504040204" pitchFamily="34" charset="0"/>
              </a:rPr>
              <a:t>Làm lệch hướng chuyển động</a:t>
            </a:r>
          </a:p>
        </p:txBody>
      </p:sp>
      <p:sp>
        <p:nvSpPr>
          <p:cNvPr id="31" name="Hình Chữ nhật 30"/>
          <p:cNvSpPr/>
          <p:nvPr/>
        </p:nvSpPr>
        <p:spPr>
          <a:xfrm>
            <a:off x="228600" y="2727325"/>
            <a:ext cx="3048000" cy="400110"/>
          </a:xfrm>
          <a:prstGeom prst="rect">
            <a:avLst/>
          </a:prstGeom>
          <a:noFill/>
          <a:ln w="9525">
            <a:noFill/>
          </a:ln>
        </p:spPr>
        <p:txBody>
          <a:bodyPr>
            <a:spAutoFit/>
          </a:bodyPr>
          <a:lstStyle/>
          <a:p>
            <a:pPr algn="ctr"/>
            <a:r>
              <a:rPr sz="2000" b="1" dirty="0">
                <a:solidFill>
                  <a:srgbClr val="0000FF"/>
                </a:solidFill>
                <a:latin typeface="Verdana" panose="020B0604030504040204" pitchFamily="34" charset="0"/>
              </a:rPr>
              <a:t>Giờ trên Trái đất</a:t>
            </a:r>
          </a:p>
        </p:txBody>
      </p:sp>
      <p:sp>
        <p:nvSpPr>
          <p:cNvPr id="11" name="Hình Chữ nhật 10"/>
          <p:cNvSpPr/>
          <p:nvPr/>
        </p:nvSpPr>
        <p:spPr>
          <a:xfrm>
            <a:off x="0" y="1"/>
            <a:ext cx="9144000" cy="1200329"/>
          </a:xfrm>
          <a:prstGeom prst="rect">
            <a:avLst/>
          </a:prstGeom>
          <a:noFill/>
          <a:ln w="9525">
            <a:noFill/>
          </a:ln>
        </p:spPr>
        <p:txBody>
          <a:bodyPr>
            <a:spAutoFit/>
          </a:bodyPr>
          <a:lstStyle/>
          <a:p>
            <a:pPr algn="ctr"/>
            <a:r>
              <a:rPr lang="en-US" sz="2400" b="1" dirty="0" smtClean="0">
                <a:solidFill>
                  <a:schemeClr val="bg1"/>
                </a:solidFill>
                <a:latin typeface="Arial" panose="020B0604020202020204" pitchFamily="34" charset="0"/>
              </a:rPr>
              <a:t>II. CHUYỂN </a:t>
            </a:r>
            <a:r>
              <a:rPr sz="2400" b="1" dirty="0" smtClean="0">
                <a:solidFill>
                  <a:schemeClr val="bg1"/>
                </a:solidFill>
                <a:latin typeface="Arial" panose="020B0604020202020204" pitchFamily="34" charset="0"/>
              </a:rPr>
              <a:t>ĐỘNG </a:t>
            </a:r>
            <a:r>
              <a:rPr sz="2400" b="1" dirty="0">
                <a:solidFill>
                  <a:schemeClr val="bg1"/>
                </a:solidFill>
                <a:latin typeface="Arial" panose="020B0604020202020204" pitchFamily="34" charset="0"/>
              </a:rPr>
              <a:t>TỰ QUAY QUANH TRỤC CỦA TRÁI ĐẤT VÀ CÁC HỆ QUẢ</a:t>
            </a:r>
          </a:p>
          <a:p>
            <a:pPr algn="ctr"/>
            <a:endParaRPr sz="2400" b="1" dirty="0">
              <a:solidFill>
                <a:srgbClr val="FF0000"/>
              </a:solidFill>
              <a:latin typeface="VNI-Jamai" pitchFamily="2" charset="0"/>
            </a:endParaRPr>
          </a:p>
        </p:txBody>
      </p:sp>
      <p:sp>
        <p:nvSpPr>
          <p:cNvPr id="13" name="TextBox 12"/>
          <p:cNvSpPr txBox="1"/>
          <p:nvPr/>
        </p:nvSpPr>
        <p:spPr>
          <a:xfrm>
            <a:off x="112186" y="-84638"/>
            <a:ext cx="8919628" cy="684803"/>
          </a:xfrm>
          <a:prstGeom prst="rect">
            <a:avLst/>
          </a:prstGeom>
          <a:noFill/>
        </p:spPr>
        <p:txBody>
          <a:bodyPr wrap="square" lIns="68580" tIns="34290" rIns="68580" bIns="34290" rtlCol="0">
            <a:spAutoFit/>
          </a:bodyPr>
          <a:lstStyle/>
          <a:p>
            <a:pPr lvl="0" algn="ctr" fontAlgn="base">
              <a:spcBef>
                <a:spcPct val="0"/>
              </a:spcBef>
              <a:spcAft>
                <a:spcPct val="0"/>
              </a:spcAft>
              <a:defRPr/>
            </a:pPr>
            <a:r>
              <a:rPr lang="en-US" sz="2000" b="1" dirty="0">
                <a:ln w="11430"/>
                <a:solidFill>
                  <a:srgbClr val="FF0000"/>
                </a:solidFill>
                <a:effectLst>
                  <a:outerShdw blurRad="50800" dist="39000" dir="5460000" algn="tl">
                    <a:srgbClr val="000000">
                      <a:alpha val="38000"/>
                    </a:srgbClr>
                  </a:outerShdw>
                </a:effectLst>
                <a:latin typeface="Arial" panose="020B0604020202020204" pitchFamily="34" charset="0"/>
              </a:rPr>
              <a:t>2. HỆ QUẢ </a:t>
            </a:r>
            <a:r>
              <a:rPr lang="en-US" b="1" dirty="0">
                <a:ln w="11430"/>
                <a:solidFill>
                  <a:srgbClr val="FF0000"/>
                </a:solidFill>
                <a:effectLst>
                  <a:outerShdw blurRad="50800" dist="39000" dir="5460000" algn="tl">
                    <a:srgbClr val="000000">
                      <a:alpha val="38000"/>
                    </a:srgbClr>
                  </a:outerShdw>
                </a:effectLst>
                <a:latin typeface="Arial" panose="020B0604020202020204" pitchFamily="34" charset="0"/>
              </a:rPr>
              <a:t>CHUYỂN</a:t>
            </a:r>
            <a:r>
              <a:rPr lang="en-US" sz="2000" b="1" dirty="0">
                <a:ln w="11430"/>
                <a:solidFill>
                  <a:srgbClr val="FF0000"/>
                </a:solidFill>
                <a:effectLst>
                  <a:outerShdw blurRad="50800" dist="39000" dir="5460000" algn="tl">
                    <a:srgbClr val="000000">
                      <a:alpha val="38000"/>
                    </a:srgbClr>
                  </a:outerShdw>
                </a:effectLst>
                <a:latin typeface="Arial" panose="020B0604020202020204" pitchFamily="34" charset="0"/>
              </a:rPr>
              <a:t> ĐỘNG TỰ QUAY QUANH TRỤC CỦA TRÁI ĐẤT</a:t>
            </a:r>
            <a:r>
              <a:rPr lang="en-US" sz="4000" b="1" dirty="0">
                <a:ln w="11430"/>
                <a:solidFill>
                  <a:srgbClr val="FF0000"/>
                </a:solidFill>
                <a:effectLst>
                  <a:outerShdw blurRad="50800" dist="39000" dir="5460000" algn="tl">
                    <a:srgbClr val="000000">
                      <a:alpha val="38000"/>
                    </a:srgbClr>
                  </a:outerShdw>
                </a:effectLst>
                <a:latin typeface="Arial" panose="020B0604020202020204" pitchFamily="34" charset="0"/>
              </a:rPr>
              <a:t>.</a:t>
            </a:r>
          </a:p>
        </p:txBody>
      </p:sp>
    </p:spTree>
    <p:extLst>
      <p:ext uri="{BB962C8B-B14F-4D97-AF65-F5344CB8AC3E}">
        <p14:creationId xmlns:p14="http://schemas.microsoft.com/office/powerpoint/2010/main" val="3629214798"/>
      </p:ext>
    </p:extLst>
  </p:cSld>
  <p:clrMapOvr>
    <a:masterClrMapping/>
  </p:clrMapOvr>
  <mc:AlternateContent xmlns:mc="http://schemas.openxmlformats.org/markup-compatibility/2006" xmlns:p14="http://schemas.microsoft.com/office/powerpoint/2010/main">
    <mc:Choice Requires="p14">
      <p:transition spd="slow" p14:dur="2000" advTm="12818"/>
    </mc:Choice>
    <mc:Fallback xmlns="">
      <p:transition spd="slow" advTm="128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5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3" presetClass="entr" presetSubtype="1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linds(horizontal)">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2000"/>
                                        <p:tgtEl>
                                          <p:spTgt spid="26"/>
                                        </p:tgtEl>
                                      </p:cBhvr>
                                    </p:animEffect>
                                  </p:childTnLst>
                                </p:cTn>
                              </p:par>
                            </p:childTnLst>
                          </p:cTn>
                        </p:par>
                        <p:par>
                          <p:cTn id="23" fill="hold">
                            <p:stCondLst>
                              <p:cond delay="2000"/>
                            </p:stCondLst>
                            <p:childTnLst>
                              <p:par>
                                <p:cTn id="24" presetID="21" presetClass="entr" presetSubtype="4"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heel(4)">
                                      <p:cBhvr>
                                        <p:cTn id="26" dur="500"/>
                                        <p:tgtEl>
                                          <p:spTgt spid="31"/>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par>
                          <p:cTn id="31" fill="hold">
                            <p:stCondLst>
                              <p:cond delay="3000"/>
                            </p:stCondLst>
                            <p:childTnLst>
                              <p:par>
                                <p:cTn id="32" presetID="21" presetClass="entr" presetSubtype="4"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heel(4)">
                                      <p:cBhvr>
                                        <p:cTn id="34" dur="500"/>
                                        <p:tgtEl>
                                          <p:spTgt spid="29"/>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2000"/>
                                        <p:tgtEl>
                                          <p:spTgt spid="24"/>
                                        </p:tgtEl>
                                      </p:cBhvr>
                                    </p:animEffect>
                                  </p:childTnLst>
                                </p:cTn>
                              </p:par>
                            </p:childTnLst>
                          </p:cTn>
                        </p:par>
                        <p:par>
                          <p:cTn id="39" fill="hold">
                            <p:stCondLst>
                              <p:cond delay="5500"/>
                            </p:stCondLst>
                            <p:childTnLst>
                              <p:par>
                                <p:cTn id="40" presetID="21" presetClass="entr" presetSubtype="4"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heel(4)">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84"/>
            <a:ext cx="9180512" cy="6885384"/>
          </a:xfrm>
          <a:prstGeom prst="rect">
            <a:avLst/>
          </a:prstGeom>
        </p:spPr>
      </p:pic>
      <p:sp>
        <p:nvSpPr>
          <p:cNvPr id="3" name="Rectangle 2"/>
          <p:cNvSpPr/>
          <p:nvPr/>
        </p:nvSpPr>
        <p:spPr>
          <a:xfrm>
            <a:off x="2843809" y="1124744"/>
            <a:ext cx="6193413" cy="2862322"/>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vi-VN" sz="3600" b="1" cap="none" spc="0" dirty="0">
                <a:ln/>
                <a:solidFill>
                  <a:schemeClr val="accent3"/>
                </a:solidFill>
                <a:effectLst/>
              </a:rPr>
              <a:t>     </a:t>
            </a:r>
            <a:endParaRPr lang="en-US" sz="3600" b="1" dirty="0" smtClean="0">
              <a:ln/>
              <a:solidFill>
                <a:schemeClr val="accent6">
                  <a:lumMod val="75000"/>
                </a:schemeClr>
              </a:solidFill>
              <a:latin typeface="Times New Roman" pitchFamily="18" charset="0"/>
              <a:cs typeface="Times New Roman" pitchFamily="18" charset="0"/>
            </a:endParaRPr>
          </a:p>
          <a:p>
            <a:pPr algn="ctr"/>
            <a:r>
              <a:rPr lang="en-US" sz="3600" b="1" dirty="0" smtClean="0">
                <a:ln/>
                <a:solidFill>
                  <a:schemeClr val="accent6">
                    <a:lumMod val="75000"/>
                  </a:schemeClr>
                </a:solidFill>
                <a:latin typeface="Times New Roman" pitchFamily="18" charset="0"/>
                <a:cs typeface="Times New Roman" pitchFamily="18" charset="0"/>
              </a:rPr>
              <a:t>I. VỊ TRÍ TRÁI ĐẤT </a:t>
            </a:r>
          </a:p>
          <a:p>
            <a:pPr algn="ctr"/>
            <a:r>
              <a:rPr lang="en-US" sz="3600" b="1" dirty="0" smtClean="0">
                <a:ln/>
                <a:solidFill>
                  <a:schemeClr val="accent6">
                    <a:lumMod val="75000"/>
                  </a:schemeClr>
                </a:solidFill>
                <a:latin typeface="Times New Roman" pitchFamily="18" charset="0"/>
                <a:cs typeface="Times New Roman" pitchFamily="18" charset="0"/>
              </a:rPr>
              <a:t>TRONG HỆ MẶT TRỜI. HÌNH DẠNG, KÍCH THƯỚC CỦA TRÁI ĐẤT</a:t>
            </a:r>
            <a:endParaRPr lang="en-US" sz="3600" b="1" cap="none" spc="0" dirty="0">
              <a:ln/>
              <a:solidFill>
                <a:schemeClr val="accent6">
                  <a:lumMod val="75000"/>
                </a:schemeClr>
              </a:solidFill>
              <a:effectLst/>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4124751105"/>
      </p:ext>
    </p:extLst>
  </p:cSld>
  <p:clrMapOvr>
    <a:masterClrMapping/>
  </p:clrMapOvr>
  <mc:AlternateContent xmlns:mc="http://schemas.openxmlformats.org/markup-compatibility/2006" xmlns:p14="http://schemas.microsoft.com/office/powerpoint/2010/main">
    <mc:Choice Requires="p14">
      <p:transition spd="slow" p14:dur="2000" advTm="4034"/>
    </mc:Choice>
    <mc:Fallback xmlns="">
      <p:transition spd="slow" advTm="40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67" y="136264"/>
            <a:ext cx="9120638" cy="523220"/>
          </a:xfrm>
          <a:noFill/>
        </p:spPr>
        <p:txBody>
          <a:bodyPr wrap="none" lIns="91440" tIns="45720" rIns="91440" bIns="45720">
            <a:spAutoFit/>
          </a:bodyPr>
          <a:lstStyle/>
          <a:p>
            <a:r>
              <a:rPr lang="en-US" sz="2800" dirty="0" smtClean="0">
                <a:ln w="6600">
                  <a:solidFill>
                    <a:srgbClr val="FFC000"/>
                  </a:solidFill>
                  <a:prstDash val="solid"/>
                </a:ln>
                <a:solidFill>
                  <a:srgbClr val="FF0000"/>
                </a:solidFill>
                <a:effectLst>
                  <a:outerShdw dist="38100" dir="2700000" algn="tl" rotWithShape="0">
                    <a:schemeClr val="accent2"/>
                  </a:outerShdw>
                </a:effectLst>
                <a:latin typeface="Times New Roman" pitchFamily="18" charset="0"/>
                <a:ea typeface="+mn-ea"/>
                <a:cs typeface="Times New Roman" pitchFamily="18" charset="0"/>
              </a:rPr>
              <a:t>III. </a:t>
            </a:r>
            <a:r>
              <a:rPr lang="en-US" sz="2800" dirty="0">
                <a:ln w="6600">
                  <a:solidFill>
                    <a:srgbClr val="FFC000"/>
                  </a:solidFill>
                  <a:prstDash val="solid"/>
                </a:ln>
                <a:solidFill>
                  <a:srgbClr val="FF0000"/>
                </a:solidFill>
                <a:effectLst>
                  <a:outerShdw dist="38100" dir="2700000" algn="tl" rotWithShape="0">
                    <a:schemeClr val="accent2"/>
                  </a:outerShdw>
                </a:effectLst>
                <a:latin typeface="Times New Roman" pitchFamily="18" charset="0"/>
                <a:ea typeface="+mn-ea"/>
                <a:cs typeface="Times New Roman" pitchFamily="18" charset="0"/>
              </a:rPr>
              <a:t>CHUYỂN </a:t>
            </a:r>
            <a:r>
              <a:rPr lang="en-US" sz="2800" dirty="0" smtClean="0">
                <a:ln w="6600">
                  <a:solidFill>
                    <a:srgbClr val="FFC000"/>
                  </a:solidFill>
                  <a:prstDash val="solid"/>
                </a:ln>
                <a:solidFill>
                  <a:srgbClr val="FF0000"/>
                </a:solidFill>
                <a:effectLst>
                  <a:outerShdw dist="38100" dir="2700000" algn="tl" rotWithShape="0">
                    <a:schemeClr val="accent2"/>
                  </a:outerShdw>
                </a:effectLst>
                <a:latin typeface="Times New Roman" pitchFamily="18" charset="0"/>
                <a:ea typeface="+mn-ea"/>
                <a:cs typeface="Times New Roman" pitchFamily="18" charset="0"/>
              </a:rPr>
              <a:t>ĐỘNG </a:t>
            </a:r>
            <a:r>
              <a:rPr lang="en-US" sz="2800" dirty="0">
                <a:ln w="6600">
                  <a:solidFill>
                    <a:srgbClr val="FFC000"/>
                  </a:solidFill>
                  <a:prstDash val="solid"/>
                </a:ln>
                <a:solidFill>
                  <a:srgbClr val="FF0000"/>
                </a:solidFill>
                <a:effectLst>
                  <a:outerShdw dist="38100" dir="2700000" algn="tl" rotWithShape="0">
                    <a:schemeClr val="accent2"/>
                  </a:outerShdw>
                </a:effectLst>
                <a:latin typeface="Times New Roman" pitchFamily="18" charset="0"/>
                <a:ea typeface="+mn-ea"/>
                <a:cs typeface="Times New Roman" pitchFamily="18" charset="0"/>
              </a:rPr>
              <a:t>QUANH MẶT TRỜI CỦA TRÁI ĐẤT</a:t>
            </a:r>
          </a:p>
        </p:txBody>
      </p:sp>
      <p:cxnSp>
        <p:nvCxnSpPr>
          <p:cNvPr id="6" name="Straight Connector 5"/>
          <p:cNvCxnSpPr/>
          <p:nvPr/>
        </p:nvCxnSpPr>
        <p:spPr>
          <a:xfrm>
            <a:off x="147711" y="648241"/>
            <a:ext cx="8841545" cy="0"/>
          </a:xfrm>
          <a:prstGeom prst="line">
            <a:avLst/>
          </a:prstGeom>
          <a:ln w="28575">
            <a:solidFill>
              <a:schemeClr val="accent5"/>
            </a:solidFill>
            <a:prstDash val="solid"/>
          </a:ln>
        </p:spPr>
        <p:style>
          <a:lnRef idx="1">
            <a:schemeClr val="accent1"/>
          </a:lnRef>
          <a:fillRef idx="0">
            <a:schemeClr val="accent1"/>
          </a:fillRef>
          <a:effectRef idx="0">
            <a:schemeClr val="accent1"/>
          </a:effectRef>
          <a:fontRef idx="minor">
            <a:schemeClr val="tx1"/>
          </a:fontRef>
        </p:style>
      </p:cxnSp>
      <p:sp>
        <p:nvSpPr>
          <p:cNvPr id="38" name="Subtitle 2"/>
          <p:cNvSpPr txBox="1">
            <a:spLocks/>
          </p:cNvSpPr>
          <p:nvPr/>
        </p:nvSpPr>
        <p:spPr>
          <a:xfrm>
            <a:off x="3379314" y="761893"/>
            <a:ext cx="5381783" cy="5496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err="1">
                <a:solidFill>
                  <a:srgbClr val="FF0000"/>
                </a:solidFill>
                <a:latin typeface="Times New Roman" panose="02020603050405020304" pitchFamily="18" charset="0"/>
                <a:cs typeface="Times New Roman" panose="02020603050405020304" pitchFamily="18" charset="0"/>
              </a:rPr>
              <a:t>Quan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sát</a:t>
            </a:r>
            <a:r>
              <a:rPr lang="en-US" sz="2800" dirty="0">
                <a:solidFill>
                  <a:srgbClr val="FF0000"/>
                </a:solidFill>
                <a:latin typeface="Times New Roman" panose="02020603050405020304" pitchFamily="18" charset="0"/>
                <a:cs typeface="Times New Roman" panose="02020603050405020304" pitchFamily="18" charset="0"/>
              </a:rPr>
              <a:t> Hình 7.1, </a:t>
            </a: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hãy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mô</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chuyển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động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quanh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Mặt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Trời</a:t>
            </a:r>
            <a:r>
              <a:rPr lang="en-US" sz="2800" dirty="0">
                <a:solidFill>
                  <a:srgbClr val="FF0000"/>
                </a:solidFill>
                <a:latin typeface="Times New Roman" panose="02020603050405020304" pitchFamily="18" charset="0"/>
                <a:cs typeface="Times New Roman" panose="02020603050405020304" pitchFamily="18" charset="0"/>
              </a:rPr>
              <a:t> </a:t>
            </a:r>
          </a:p>
        </p:txBody>
      </p:sp>
      <p:cxnSp>
        <p:nvCxnSpPr>
          <p:cNvPr id="17" name="Straight Arrow Connector 16"/>
          <p:cNvCxnSpPr/>
          <p:nvPr/>
        </p:nvCxnSpPr>
        <p:spPr>
          <a:xfrm flipV="1">
            <a:off x="642938" y="228601"/>
            <a:ext cx="0" cy="113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3485214" y="1780674"/>
            <a:ext cx="5504042" cy="5077326"/>
            <a:chOff x="2541154" y="1591629"/>
            <a:chExt cx="9477375" cy="4905375"/>
          </a:xfrm>
        </p:grpSpPr>
        <p:pic>
          <p:nvPicPr>
            <p:cNvPr id="7" name="Picture 6"/>
            <p:cNvPicPr>
              <a:picLocks noChangeAspect="1"/>
            </p:cNvPicPr>
            <p:nvPr/>
          </p:nvPicPr>
          <p:blipFill>
            <a:blip r:embed="rId4"/>
            <a:stretch>
              <a:fillRect/>
            </a:stretch>
          </p:blipFill>
          <p:spPr>
            <a:xfrm>
              <a:off x="2541154" y="1591629"/>
              <a:ext cx="9477375" cy="4905375"/>
            </a:xfrm>
            <a:prstGeom prst="rect">
              <a:avLst/>
            </a:prstGeom>
          </p:spPr>
        </p:pic>
        <p:sp>
          <p:nvSpPr>
            <p:cNvPr id="8" name="Rectangle 7"/>
            <p:cNvSpPr/>
            <p:nvPr/>
          </p:nvSpPr>
          <p:spPr>
            <a:xfrm>
              <a:off x="2635740" y="1619036"/>
              <a:ext cx="1942607" cy="335618"/>
            </a:xfrm>
            <a:prstGeom prst="rect">
              <a:avLst/>
            </a:prstGeom>
            <a:solidFill>
              <a:srgbClr val="F5FF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2" name="Table 11"/>
          <p:cNvGraphicFramePr>
            <a:graphicFrameLocks noGrp="1"/>
          </p:cNvGraphicFramePr>
          <p:nvPr>
            <p:extLst>
              <p:ext uri="{D42A27DB-BD31-4B8C-83A1-F6EECF244321}">
                <p14:modId xmlns:p14="http://schemas.microsoft.com/office/powerpoint/2010/main" val="2211044553"/>
              </p:ext>
            </p:extLst>
          </p:nvPr>
        </p:nvGraphicFramePr>
        <p:xfrm>
          <a:off x="54932" y="790043"/>
          <a:ext cx="3485213" cy="6918557"/>
        </p:xfrm>
        <a:graphic>
          <a:graphicData uri="http://schemas.openxmlformats.org/drawingml/2006/table">
            <a:tbl>
              <a:tblPr firstRow="1" firstCol="1" bandRow="1">
                <a:tableStyleId>{5C22544A-7EE6-4342-B048-85BDC9FD1C3A}</a:tableStyleId>
              </a:tblPr>
              <a:tblGrid>
                <a:gridCol w="3485213">
                  <a:extLst>
                    <a:ext uri="{9D8B030D-6E8A-4147-A177-3AD203B41FA5}">
                      <a16:colId xmlns="" xmlns:a16="http://schemas.microsoft.com/office/drawing/2014/main" val="4005801382"/>
                    </a:ext>
                  </a:extLst>
                </a:gridCol>
              </a:tblGrid>
              <a:tr h="1240202">
                <a:tc>
                  <a:txBody>
                    <a:bodyPr/>
                    <a:lstStyle/>
                    <a:p>
                      <a:pPr indent="180340" algn="just">
                        <a:lnSpc>
                          <a:spcPct val="115000"/>
                        </a:lnSpc>
                        <a:spcBef>
                          <a:spcPts val="600"/>
                        </a:spcBef>
                        <a:spcAft>
                          <a:spcPts val="0"/>
                        </a:spcAft>
                      </a:pPr>
                      <a:r>
                        <a:rPr lang="en-US" sz="2800" b="0" dirty="0">
                          <a:solidFill>
                            <a:schemeClr val="tx1"/>
                          </a:solidFill>
                          <a:effectLst/>
                          <a:latin typeface="Times New Roman" panose="02020603050405020304" pitchFamily="18" charset="0"/>
                          <a:cs typeface="Times New Roman" panose="02020603050405020304" pitchFamily="18" charset="0"/>
                        </a:rPr>
                        <a:t>1/ </a:t>
                      </a:r>
                      <a:r>
                        <a:rPr lang="en-US" sz="2800" b="0" dirty="0" err="1">
                          <a:solidFill>
                            <a:srgbClr val="FF0000"/>
                          </a:solidFill>
                          <a:effectLst/>
                          <a:latin typeface="Times New Roman" panose="02020603050405020304" pitchFamily="18" charset="0"/>
                          <a:cs typeface="Times New Roman" panose="02020603050405020304" pitchFamily="18" charset="0"/>
                        </a:rPr>
                        <a:t>Hướng</a:t>
                      </a:r>
                      <a:r>
                        <a:rPr lang="en-US" sz="2800" b="0" dirty="0">
                          <a:solidFill>
                            <a:srgbClr val="FF0000"/>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chuyển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động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quanh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Mặt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của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Trái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Đất</a:t>
                      </a: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txBody>
                  <a:tcPr marL="51435" marR="51435" marT="0" marB="0" anchor="ctr">
                    <a:solidFill>
                      <a:schemeClr val="accent3">
                        <a:lumMod val="20000"/>
                        <a:lumOff val="80000"/>
                      </a:schemeClr>
                    </a:solidFill>
                  </a:tcPr>
                </a:tc>
                <a:extLst>
                  <a:ext uri="{0D108BD9-81ED-4DB2-BD59-A6C34878D82A}">
                    <a16:rowId xmlns="" xmlns:a16="http://schemas.microsoft.com/office/drawing/2014/main" val="4196494013"/>
                  </a:ext>
                </a:extLst>
              </a:tr>
              <a:tr h="1520549">
                <a:tc>
                  <a:txBody>
                    <a:bodyPr/>
                    <a:lstStyle/>
                    <a:p>
                      <a:pPr indent="180340" algn="just">
                        <a:lnSpc>
                          <a:spcPct val="115000"/>
                        </a:lnSpc>
                        <a:spcBef>
                          <a:spcPts val="600"/>
                        </a:spcBef>
                        <a:spcAft>
                          <a:spcPts val="0"/>
                        </a:spcAft>
                      </a:pPr>
                      <a:r>
                        <a:rPr lang="en-US" sz="2800" b="0" dirty="0">
                          <a:solidFill>
                            <a:schemeClr val="tx1"/>
                          </a:solidFill>
                          <a:effectLst/>
                          <a:latin typeface="Times New Roman" panose="02020603050405020304" pitchFamily="18" charset="0"/>
                          <a:cs typeface="Times New Roman" panose="02020603050405020304" pitchFamily="18" charset="0"/>
                        </a:rPr>
                        <a:t>2/ </a:t>
                      </a:r>
                      <a:r>
                        <a:rPr lang="en-US" sz="2800" b="0" dirty="0">
                          <a:solidFill>
                            <a:srgbClr val="FF0000"/>
                          </a:solidFill>
                          <a:effectLst/>
                          <a:latin typeface="Times New Roman" panose="02020603050405020304" pitchFamily="18" charset="0"/>
                          <a:cs typeface="Times New Roman" panose="02020603050405020304" pitchFamily="18" charset="0"/>
                        </a:rPr>
                        <a:t>Hình </a:t>
                      </a:r>
                      <a:r>
                        <a:rPr lang="en-US" sz="2800" b="0" dirty="0" err="1">
                          <a:solidFill>
                            <a:srgbClr val="FF0000"/>
                          </a:solidFill>
                          <a:effectLst/>
                          <a:latin typeface="Times New Roman" panose="02020603050405020304" pitchFamily="18" charset="0"/>
                          <a:cs typeface="Times New Roman" panose="02020603050405020304" pitchFamily="18" charset="0"/>
                        </a:rPr>
                        <a:t>dạng</a:t>
                      </a:r>
                      <a:r>
                        <a:rPr lang="en-US" sz="2800" b="0" dirty="0">
                          <a:solidFill>
                            <a:srgbClr val="FF0000"/>
                          </a:solidFill>
                          <a:effectLst/>
                          <a:latin typeface="Times New Roman" panose="02020603050405020304" pitchFamily="18" charset="0"/>
                          <a:cs typeface="Times New Roman" panose="02020603050405020304" pitchFamily="18" charset="0"/>
                        </a:rPr>
                        <a:t> </a:t>
                      </a:r>
                      <a:r>
                        <a:rPr lang="en-US" sz="2800" b="0" dirty="0" err="1" smtClean="0">
                          <a:solidFill>
                            <a:srgbClr val="FF0000"/>
                          </a:solidFill>
                          <a:effectLst/>
                          <a:latin typeface="Times New Roman" panose="02020603050405020304" pitchFamily="18" charset="0"/>
                          <a:cs typeface="Times New Roman" panose="02020603050405020304" pitchFamily="18" charset="0"/>
                        </a:rPr>
                        <a:t>quỹ</a:t>
                      </a:r>
                      <a:r>
                        <a:rPr lang="en-US" sz="2800" b="0" dirty="0" smtClean="0">
                          <a:solidFill>
                            <a:srgbClr val="FF0000"/>
                          </a:solidFill>
                          <a:effectLst/>
                          <a:latin typeface="Times New Roman" panose="02020603050405020304" pitchFamily="18" charset="0"/>
                          <a:cs typeface="Times New Roman" panose="02020603050405020304" pitchFamily="18" charset="0"/>
                        </a:rPr>
                        <a:t> </a:t>
                      </a:r>
                      <a:r>
                        <a:rPr lang="en-US" sz="2800" b="0" dirty="0" err="1">
                          <a:solidFill>
                            <a:srgbClr val="FF0000"/>
                          </a:solidFill>
                          <a:effectLst/>
                          <a:latin typeface="Times New Roman" panose="02020603050405020304" pitchFamily="18" charset="0"/>
                          <a:cs typeface="Times New Roman" panose="02020603050405020304" pitchFamily="18" charset="0"/>
                        </a:rPr>
                        <a:t>đạo</a:t>
                      </a:r>
                      <a:r>
                        <a:rPr lang="en-US" sz="2800" b="0" dirty="0">
                          <a:solidFill>
                            <a:srgbClr val="FF0000"/>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chuyển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động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quanh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Mặt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của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Trái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Đất</a:t>
                      </a: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txBody>
                  <a:tcPr marL="51435" marR="51435" marT="0" marB="0" anchor="ctr">
                    <a:solidFill>
                      <a:schemeClr val="accent3">
                        <a:lumMod val="20000"/>
                        <a:lumOff val="80000"/>
                      </a:schemeClr>
                    </a:solidFill>
                  </a:tcPr>
                </a:tc>
                <a:extLst>
                  <a:ext uri="{0D108BD9-81ED-4DB2-BD59-A6C34878D82A}">
                    <a16:rowId xmlns="" xmlns:a16="http://schemas.microsoft.com/office/drawing/2014/main" val="1922791056"/>
                  </a:ext>
                </a:extLst>
              </a:tr>
              <a:tr h="1653603">
                <a:tc>
                  <a:txBody>
                    <a:bodyPr/>
                    <a:lstStyle/>
                    <a:p>
                      <a:pPr indent="180340" algn="just">
                        <a:lnSpc>
                          <a:spcPct val="115000"/>
                        </a:lnSpc>
                        <a:spcBef>
                          <a:spcPts val="600"/>
                        </a:spcBef>
                        <a:spcAft>
                          <a:spcPts val="0"/>
                        </a:spcAft>
                      </a:pPr>
                      <a:r>
                        <a:rPr lang="en-US" sz="2800" b="0" dirty="0">
                          <a:solidFill>
                            <a:schemeClr val="tx1"/>
                          </a:solidFill>
                          <a:effectLst/>
                          <a:latin typeface="Times New Roman" panose="02020603050405020304" pitchFamily="18" charset="0"/>
                          <a:cs typeface="Times New Roman" panose="02020603050405020304" pitchFamily="18" charset="0"/>
                        </a:rPr>
                        <a:t>3/ </a:t>
                      </a:r>
                      <a:r>
                        <a:rPr lang="en-US" sz="2800" b="0" dirty="0" err="1">
                          <a:solidFill>
                            <a:srgbClr val="FF0000"/>
                          </a:solidFill>
                          <a:effectLst/>
                          <a:latin typeface="Times New Roman" panose="02020603050405020304" pitchFamily="18" charset="0"/>
                          <a:cs typeface="Times New Roman" panose="02020603050405020304" pitchFamily="18" charset="0"/>
                        </a:rPr>
                        <a:t>Thời</a:t>
                      </a:r>
                      <a:r>
                        <a:rPr lang="en-US" sz="2800" b="0" dirty="0">
                          <a:solidFill>
                            <a:srgbClr val="FF0000"/>
                          </a:solidFill>
                          <a:effectLst/>
                          <a:latin typeface="Times New Roman" panose="02020603050405020304" pitchFamily="18" charset="0"/>
                          <a:cs typeface="Times New Roman" panose="02020603050405020304" pitchFamily="18" charset="0"/>
                        </a:rPr>
                        <a:t> </a:t>
                      </a:r>
                      <a:r>
                        <a:rPr lang="en-US" sz="2800" b="0" dirty="0" err="1">
                          <a:solidFill>
                            <a:srgbClr val="FF0000"/>
                          </a:solidFill>
                          <a:effectLst/>
                          <a:latin typeface="Times New Roman" panose="02020603050405020304" pitchFamily="18" charset="0"/>
                          <a:cs typeface="Times New Roman" panose="02020603050405020304" pitchFamily="18" charset="0"/>
                        </a:rPr>
                        <a:t>gian</a:t>
                      </a:r>
                      <a:r>
                        <a:rPr lang="en-US" sz="2800" b="0" dirty="0">
                          <a:solidFill>
                            <a:srgbClr val="FF0000"/>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Trái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Đất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chuyển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động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một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vòng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quanh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Mặt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là</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bao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lâu</a:t>
                      </a: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txBody>
                  <a:tcPr marL="51435" marR="51435" marT="0" marB="0" anchor="ctr">
                    <a:solidFill>
                      <a:schemeClr val="accent3">
                        <a:lumMod val="20000"/>
                        <a:lumOff val="80000"/>
                      </a:schemeClr>
                    </a:solidFill>
                  </a:tcPr>
                </a:tc>
                <a:extLst>
                  <a:ext uri="{0D108BD9-81ED-4DB2-BD59-A6C34878D82A}">
                    <a16:rowId xmlns="" xmlns:a16="http://schemas.microsoft.com/office/drawing/2014/main" val="2599643574"/>
                  </a:ext>
                </a:extLst>
              </a:tr>
              <a:tr h="1653603">
                <a:tc>
                  <a:txBody>
                    <a:bodyPr/>
                    <a:lstStyle/>
                    <a:p>
                      <a:pPr indent="180340" algn="just">
                        <a:lnSpc>
                          <a:spcPct val="115000"/>
                        </a:lnSpc>
                        <a:spcBef>
                          <a:spcPts val="600"/>
                        </a:spcBef>
                        <a:spcAft>
                          <a:spcPts val="0"/>
                        </a:spcAft>
                      </a:pPr>
                      <a:r>
                        <a:rPr lang="en-US" sz="2800" b="0" dirty="0">
                          <a:solidFill>
                            <a:schemeClr val="tx1"/>
                          </a:solidFill>
                          <a:effectLst/>
                          <a:latin typeface="Times New Roman" panose="02020603050405020304" pitchFamily="18" charset="0"/>
                          <a:cs typeface="Times New Roman" panose="02020603050405020304" pitchFamily="18" charset="0"/>
                        </a:rPr>
                        <a:t>4/ </a:t>
                      </a:r>
                      <a:r>
                        <a:rPr lang="en-US" sz="2800" b="0" dirty="0" err="1">
                          <a:solidFill>
                            <a:srgbClr val="FF0000"/>
                          </a:solidFill>
                          <a:effectLst/>
                          <a:latin typeface="Times New Roman" panose="02020603050405020304" pitchFamily="18" charset="0"/>
                          <a:cs typeface="Times New Roman" panose="02020603050405020304" pitchFamily="18" charset="0"/>
                        </a:rPr>
                        <a:t>Độ</a:t>
                      </a:r>
                      <a:r>
                        <a:rPr lang="en-US" sz="2800" b="0" dirty="0">
                          <a:solidFill>
                            <a:srgbClr val="FF0000"/>
                          </a:solidFill>
                          <a:effectLst/>
                          <a:latin typeface="Times New Roman" panose="02020603050405020304" pitchFamily="18" charset="0"/>
                          <a:cs typeface="Times New Roman" panose="02020603050405020304" pitchFamily="18" charset="0"/>
                        </a:rPr>
                        <a:t> </a:t>
                      </a:r>
                      <a:r>
                        <a:rPr lang="en-US" sz="2800" b="0" dirty="0" err="1">
                          <a:solidFill>
                            <a:srgbClr val="FF0000"/>
                          </a:solidFill>
                          <a:effectLst/>
                          <a:latin typeface="Times New Roman" panose="02020603050405020304" pitchFamily="18" charset="0"/>
                          <a:cs typeface="Times New Roman" panose="02020603050405020304" pitchFamily="18" charset="0"/>
                        </a:rPr>
                        <a:t>nghiêng</a:t>
                      </a:r>
                      <a:r>
                        <a:rPr lang="en-US" sz="2800" b="0" dirty="0">
                          <a:solidFill>
                            <a:srgbClr val="FF0000"/>
                          </a:solidFill>
                          <a:effectLst/>
                          <a:latin typeface="Times New Roman" panose="02020603050405020304" pitchFamily="18" charset="0"/>
                          <a:cs typeface="Times New Roman" panose="02020603050405020304" pitchFamily="18" charset="0"/>
                        </a:rPr>
                        <a:t> </a:t>
                      </a:r>
                      <a:r>
                        <a:rPr lang="en-US" sz="2800" b="0" dirty="0" err="1">
                          <a:solidFill>
                            <a:srgbClr val="FF0000"/>
                          </a:solidFill>
                          <a:effectLst/>
                          <a:latin typeface="Times New Roman" panose="02020603050405020304" pitchFamily="18" charset="0"/>
                          <a:cs typeface="Times New Roman" panose="02020603050405020304" pitchFamily="18" charset="0"/>
                        </a:rPr>
                        <a:t>và</a:t>
                      </a:r>
                      <a:r>
                        <a:rPr lang="en-US" sz="2800" b="0" dirty="0">
                          <a:solidFill>
                            <a:srgbClr val="FF0000"/>
                          </a:solidFill>
                          <a:effectLst/>
                          <a:latin typeface="Times New Roman" panose="02020603050405020304" pitchFamily="18" charset="0"/>
                          <a:cs typeface="Times New Roman" panose="02020603050405020304" pitchFamily="18" charset="0"/>
                        </a:rPr>
                        <a:t> </a:t>
                      </a:r>
                      <a:r>
                        <a:rPr lang="en-US" sz="2800" b="0" dirty="0" err="1">
                          <a:solidFill>
                            <a:srgbClr val="FF0000"/>
                          </a:solidFill>
                          <a:effectLst/>
                          <a:latin typeface="Times New Roman" panose="02020603050405020304" pitchFamily="18" charset="0"/>
                          <a:cs typeface="Times New Roman" panose="02020603050405020304" pitchFamily="18" charset="0"/>
                        </a:rPr>
                        <a:t>hướng</a:t>
                      </a:r>
                      <a:r>
                        <a:rPr lang="en-US" sz="2800" b="0" dirty="0">
                          <a:solidFill>
                            <a:srgbClr val="FF0000"/>
                          </a:solidFill>
                          <a:effectLst/>
                          <a:latin typeface="Times New Roman" panose="02020603050405020304" pitchFamily="18" charset="0"/>
                          <a:cs typeface="Times New Roman" panose="02020603050405020304" pitchFamily="18" charset="0"/>
                        </a:rPr>
                        <a:t> </a:t>
                      </a:r>
                      <a:r>
                        <a:rPr lang="en-US" sz="2800" b="0" dirty="0" err="1">
                          <a:solidFill>
                            <a:srgbClr val="FF0000"/>
                          </a:solidFill>
                          <a:effectLst/>
                          <a:latin typeface="Times New Roman" panose="02020603050405020304" pitchFamily="18" charset="0"/>
                          <a:cs typeface="Times New Roman" panose="02020603050405020304" pitchFamily="18" charset="0"/>
                        </a:rPr>
                        <a:t>nghiêng</a:t>
                      </a:r>
                      <a:r>
                        <a:rPr lang="en-US" sz="2800" b="0" dirty="0">
                          <a:solidFill>
                            <a:srgbClr val="FF0000"/>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của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rgbClr val="FF0000"/>
                          </a:solidFill>
                          <a:effectLst/>
                          <a:latin typeface="Times New Roman" panose="02020603050405020304" pitchFamily="18" charset="0"/>
                          <a:cs typeface="Times New Roman" panose="02020603050405020304" pitchFamily="18" charset="0"/>
                        </a:rPr>
                        <a:t>trục</a:t>
                      </a:r>
                      <a:r>
                        <a:rPr lang="en-US" sz="2800" b="0" dirty="0">
                          <a:solidFill>
                            <a:srgbClr val="FF0000"/>
                          </a:solidFill>
                          <a:effectLst/>
                          <a:latin typeface="Times New Roman" panose="02020603050405020304" pitchFamily="18" charset="0"/>
                          <a:cs typeface="Times New Roman" panose="02020603050405020304" pitchFamily="18" charset="0"/>
                        </a:rPr>
                        <a:t> </a:t>
                      </a:r>
                      <a:r>
                        <a:rPr lang="en-US" sz="2800" b="0" dirty="0" err="1">
                          <a:solidFill>
                            <a:srgbClr val="FF0000"/>
                          </a:solidFill>
                          <a:effectLst/>
                          <a:latin typeface="Times New Roman" panose="02020603050405020304" pitchFamily="18" charset="0"/>
                          <a:cs typeface="Times New Roman" panose="02020603050405020304" pitchFamily="18" charset="0"/>
                        </a:rPr>
                        <a:t>Trái</a:t>
                      </a:r>
                      <a:r>
                        <a:rPr lang="en-US" sz="2800" b="0" dirty="0">
                          <a:solidFill>
                            <a:srgbClr val="FF0000"/>
                          </a:solidFill>
                          <a:effectLst/>
                          <a:latin typeface="Times New Roman" panose="02020603050405020304" pitchFamily="18" charset="0"/>
                          <a:cs typeface="Times New Roman" panose="02020603050405020304" pitchFamily="18" charset="0"/>
                        </a:rPr>
                        <a:t> </a:t>
                      </a:r>
                      <a:r>
                        <a:rPr lang="en-US" sz="2800" b="0" dirty="0" err="1">
                          <a:solidFill>
                            <a:srgbClr val="FF0000"/>
                          </a:solidFill>
                          <a:effectLst/>
                          <a:latin typeface="Times New Roman" panose="02020603050405020304" pitchFamily="18" charset="0"/>
                          <a:cs typeface="Times New Roman" panose="02020603050405020304" pitchFamily="18" charset="0"/>
                        </a:rPr>
                        <a:t>Đất</a:t>
                      </a:r>
                      <a:r>
                        <a:rPr lang="en-US" sz="2800" b="0" dirty="0">
                          <a:solidFill>
                            <a:srgbClr val="FF0000"/>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khi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chuyển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động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quanh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Mặt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Trời</a:t>
                      </a: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txBody>
                  <a:tcPr marL="51435" marR="51435" marT="0" marB="0" anchor="ctr">
                    <a:solidFill>
                      <a:schemeClr val="accent3">
                        <a:lumMod val="20000"/>
                        <a:lumOff val="80000"/>
                      </a:schemeClr>
                    </a:solidFill>
                  </a:tcPr>
                </a:tc>
                <a:extLst>
                  <a:ext uri="{0D108BD9-81ED-4DB2-BD59-A6C34878D82A}">
                    <a16:rowId xmlns="" xmlns:a16="http://schemas.microsoft.com/office/drawing/2014/main" val="687242712"/>
                  </a:ext>
                </a:extLst>
              </a:tr>
            </a:tbl>
          </a:graphicData>
        </a:graphic>
      </p:graphicFrame>
    </p:spTree>
    <p:custDataLst>
      <p:tags r:id="rId1"/>
    </p:custDataLst>
    <p:extLst>
      <p:ext uri="{BB962C8B-B14F-4D97-AF65-F5344CB8AC3E}">
        <p14:creationId xmlns:p14="http://schemas.microsoft.com/office/powerpoint/2010/main" val="2296120746"/>
      </p:ext>
    </p:extLst>
  </p:cSld>
  <p:clrMapOvr>
    <a:masterClrMapping/>
  </p:clrMapOvr>
  <mc:AlternateContent xmlns:mc="http://schemas.openxmlformats.org/markup-compatibility/2006" xmlns:p14="http://schemas.microsoft.com/office/powerpoint/2010/main">
    <mc:Choice Requires="p14">
      <p:transition spd="slow" p14:dur="1500" advTm="17752">
        <p:split orient="vert"/>
      </p:transition>
    </mc:Choice>
    <mc:Fallback xmlns="">
      <p:transition spd="slow" advTm="17752">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ircle(in)">
                                      <p:cBhvr>
                                        <p:cTn id="7"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931776" y="3091144"/>
            <a:ext cx="1246853" cy="3678994"/>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7170" name="Picture 2" descr="circle arrow clockwise comments - arrows in circle PNG image with  transparent background | TOPpng"/>
          <p:cNvPicPr>
            <a:picLocks noChangeAspect="1" noChangeArrowheads="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backgroundRemoval t="0" b="100000" l="714" r="98452"/>
                    </a14:imgEffect>
                  </a14:imgLayer>
                </a14:imgProps>
              </a:ext>
              <a:ext uri="{28A0092B-C50C-407E-A947-70E740481C1C}">
                <a14:useLocalDpi xmlns:a14="http://schemas.microsoft.com/office/drawing/2010/main" val="0"/>
              </a:ext>
            </a:extLst>
          </a:blip>
          <a:srcRect/>
          <a:stretch>
            <a:fillRect/>
          </a:stretch>
        </p:blipFill>
        <p:spPr bwMode="auto">
          <a:xfrm>
            <a:off x="4873385" y="1223126"/>
            <a:ext cx="1171132" cy="15968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207" y="448483"/>
            <a:ext cx="8773877" cy="461665"/>
          </a:xfrm>
          <a:noFill/>
        </p:spPr>
        <p:txBody>
          <a:bodyPr wrap="none" lIns="91440" tIns="45720" rIns="91440" bIns="45720">
            <a:spAutoFit/>
          </a:bodyPr>
          <a:lstStyle/>
          <a:p>
            <a:r>
              <a:rPr lang="en-US" sz="2400" dirty="0" smtClean="0">
                <a:ln w="6600">
                  <a:solidFill>
                    <a:srgbClr val="FFC000"/>
                  </a:solidFill>
                  <a:prstDash val="solid"/>
                </a:ln>
                <a:solidFill>
                  <a:srgbClr val="FF0000"/>
                </a:solidFill>
                <a:effectLst>
                  <a:outerShdw dist="38100" dir="2700000" algn="tl" rotWithShape="0">
                    <a:schemeClr val="accent2"/>
                  </a:outerShdw>
                </a:effectLst>
                <a:latin typeface="Times New Roman" panose="02020603050405020304" pitchFamily="18" charset="0"/>
                <a:ea typeface="+mn-ea"/>
                <a:cs typeface="Times New Roman" panose="02020603050405020304" pitchFamily="18" charset="0"/>
              </a:rPr>
              <a:t>III. </a:t>
            </a:r>
            <a:r>
              <a:rPr lang="en-US" sz="2400" dirty="0">
                <a:ln w="6600">
                  <a:solidFill>
                    <a:srgbClr val="FFC000"/>
                  </a:solidFill>
                  <a:prstDash val="solid"/>
                </a:ln>
                <a:solidFill>
                  <a:srgbClr val="FF0000"/>
                </a:solidFill>
                <a:effectLst>
                  <a:outerShdw dist="38100" dir="2700000" algn="tl" rotWithShape="0">
                    <a:schemeClr val="accent2"/>
                  </a:outerShdw>
                </a:effectLst>
                <a:latin typeface="Times New Roman" panose="02020603050405020304" pitchFamily="18" charset="0"/>
                <a:ea typeface="+mn-ea"/>
                <a:cs typeface="Times New Roman" panose="02020603050405020304" pitchFamily="18" charset="0"/>
              </a:rPr>
              <a:t>CHUYỂN ĐỘNG QUAY QUANH MẶT TRỜI CỦA TRÁI ĐẤT</a:t>
            </a:r>
          </a:p>
        </p:txBody>
      </p:sp>
      <p:cxnSp>
        <p:nvCxnSpPr>
          <p:cNvPr id="9" name="Straight Connector 8"/>
          <p:cNvCxnSpPr/>
          <p:nvPr/>
        </p:nvCxnSpPr>
        <p:spPr>
          <a:xfrm>
            <a:off x="1761383" y="1036693"/>
            <a:ext cx="0" cy="5762688"/>
          </a:xfrm>
          <a:prstGeom prst="line">
            <a:avLst/>
          </a:prstGeom>
          <a:ln w="3175">
            <a:solidFill>
              <a:schemeClr val="accent5"/>
            </a:solidFill>
            <a:prstDash val="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802320" y="1036693"/>
            <a:ext cx="0" cy="5762688"/>
          </a:xfrm>
          <a:prstGeom prst="line">
            <a:avLst/>
          </a:prstGeom>
          <a:ln w="28575">
            <a:solidFill>
              <a:schemeClr val="accent5"/>
            </a:solidFill>
            <a:prstDash val="solid"/>
          </a:ln>
        </p:spPr>
        <p:style>
          <a:lnRef idx="1">
            <a:schemeClr val="accent1"/>
          </a:lnRef>
          <a:fillRef idx="0">
            <a:schemeClr val="accent1"/>
          </a:fillRef>
          <a:effectRef idx="0">
            <a:schemeClr val="accent1"/>
          </a:effectRef>
          <a:fontRef idx="minor">
            <a:schemeClr val="tx1"/>
          </a:fontRef>
        </p:style>
      </p:cxnSp>
      <p:sp>
        <p:nvSpPr>
          <p:cNvPr id="27" name="Subtitle 2"/>
          <p:cNvSpPr txBox="1">
            <a:spLocks/>
          </p:cNvSpPr>
          <p:nvPr/>
        </p:nvSpPr>
        <p:spPr>
          <a:xfrm>
            <a:off x="122355" y="6067616"/>
            <a:ext cx="1593267" cy="702523"/>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vở</a:t>
            </a:r>
            <a:endParaRPr lang="en-US" sz="2800" dirty="0">
              <a:latin typeface="Times New Roman" panose="02020603050405020304" pitchFamily="18" charset="0"/>
              <a:cs typeface="Times New Roman" panose="02020603050405020304" pitchFamily="18" charset="0"/>
            </a:endParaRPr>
          </a:p>
        </p:txBody>
      </p:sp>
      <p:pic>
        <p:nvPicPr>
          <p:cNvPr id="8194" name="Picture 2" descr="Assessments - Writing | NAE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283" y="3852288"/>
            <a:ext cx="1607344" cy="2143125"/>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4795589" y="1742927"/>
            <a:ext cx="1268350" cy="954107"/>
          </a:xfrm>
          <a:prstGeom prst="rect">
            <a:avLst/>
          </a:prstGeom>
        </p:spPr>
        <p:txBody>
          <a:bodyPr wrap="square">
            <a:sp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365</a:t>
            </a:r>
          </a:p>
          <a:p>
            <a:pPr algn="ctr"/>
            <a:r>
              <a:rPr lang="en-US" sz="2800" dirty="0">
                <a:solidFill>
                  <a:srgbClr val="FF0000"/>
                </a:solidFill>
                <a:latin typeface="Times New Roman" panose="02020603050405020304" pitchFamily="18" charset="0"/>
                <a:cs typeface="Times New Roman" panose="02020603050405020304" pitchFamily="18" charset="0"/>
              </a:rPr>
              <a:t>6</a:t>
            </a:r>
          </a:p>
        </p:txBody>
      </p:sp>
      <p:sp>
        <p:nvSpPr>
          <p:cNvPr id="43" name="Subtitle 2"/>
          <p:cNvSpPr txBox="1">
            <a:spLocks/>
          </p:cNvSpPr>
          <p:nvPr/>
        </p:nvSpPr>
        <p:spPr>
          <a:xfrm>
            <a:off x="122355" y="3091144"/>
            <a:ext cx="1593267" cy="702523"/>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a:latin typeface="Times New Roman" panose="02020603050405020304" pitchFamily="18" charset="0"/>
                <a:cs typeface="Times New Roman" panose="02020603050405020304" pitchFamily="18" charset="0"/>
              </a:rPr>
              <a:t>Em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cs typeface="Times New Roman" panose="02020603050405020304" pitchFamily="18" charset="0"/>
              </a:rPr>
              <a:t> </a:t>
            </a:r>
          </a:p>
        </p:txBody>
      </p:sp>
      <p:pic>
        <p:nvPicPr>
          <p:cNvPr id="8204" name="Picture 12" descr="Remember Icons - Download Free Vector Icons | Noun Project"/>
          <p:cNvPicPr>
            <a:picLocks noChangeAspect="1" noChangeArrowheads="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7380" y="1139396"/>
            <a:ext cx="1428750" cy="19050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802320" y="3091144"/>
            <a:ext cx="1376308" cy="2554545"/>
          </a:xfrm>
          <a:prstGeom prst="rect">
            <a:avLst/>
          </a:prstGeom>
          <a:noFill/>
        </p:spPr>
        <p:txBody>
          <a:bodyPr wrap="square">
            <a:spAutoFit/>
          </a:bodyPr>
          <a:lstStyle/>
          <a:p>
            <a:pPr algn="ctr"/>
            <a:r>
              <a:rPr lang="vi-VN" sz="3200" dirty="0">
                <a:latin typeface="Times New Roman" panose="02020603050405020304" pitchFamily="18" charset="0"/>
                <a:cs typeface="Times New Roman" panose="02020603050405020304" pitchFamily="18" charset="0"/>
              </a:rPr>
              <a:t>Hướng </a:t>
            </a:r>
            <a:r>
              <a:rPr lang="vi-VN" sz="3200" dirty="0">
                <a:solidFill>
                  <a:srgbClr val="FF0000"/>
                </a:solidFill>
                <a:latin typeface="Times New Roman" panose="02020603050405020304" pitchFamily="18" charset="0"/>
                <a:cs typeface="Times New Roman" panose="02020603050405020304" pitchFamily="18" charset="0"/>
              </a:rPr>
              <a:t>từ </a:t>
            </a:r>
            <a:endParaRPr lang="en-US" sz="3200" dirty="0" smtClean="0">
              <a:solidFill>
                <a:srgbClr val="FF0000"/>
              </a:solidFill>
              <a:latin typeface="Times New Roman" panose="02020603050405020304" pitchFamily="18" charset="0"/>
              <a:cs typeface="Times New Roman" panose="02020603050405020304" pitchFamily="18" charset="0"/>
            </a:endParaRPr>
          </a:p>
          <a:p>
            <a:pPr algn="ctr"/>
            <a:r>
              <a:rPr lang="vi-VN" sz="3200" dirty="0" smtClean="0">
                <a:solidFill>
                  <a:srgbClr val="FF0000"/>
                </a:solidFill>
                <a:latin typeface="Times New Roman" panose="02020603050405020304" pitchFamily="18" charset="0"/>
                <a:cs typeface="Times New Roman" panose="02020603050405020304" pitchFamily="18" charset="0"/>
              </a:rPr>
              <a:t>Tây </a:t>
            </a:r>
            <a:r>
              <a:rPr lang="vi-VN" sz="3200" dirty="0">
                <a:solidFill>
                  <a:srgbClr val="FF0000"/>
                </a:solidFill>
                <a:latin typeface="Times New Roman" panose="02020603050405020304" pitchFamily="18" charset="0"/>
                <a:cs typeface="Times New Roman" panose="02020603050405020304" pitchFamily="18" charset="0"/>
              </a:rPr>
              <a:t>sang Đông</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3308084" y="3091144"/>
            <a:ext cx="1242145" cy="3678994"/>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8" name="Rectangle 17"/>
          <p:cNvSpPr/>
          <p:nvPr/>
        </p:nvSpPr>
        <p:spPr>
          <a:xfrm>
            <a:off x="3329294" y="3091144"/>
            <a:ext cx="1122964" cy="3754874"/>
          </a:xfrm>
          <a:prstGeom prst="rect">
            <a:avLst/>
          </a:prstGeom>
          <a:noFill/>
        </p:spPr>
        <p:txBody>
          <a:bodyPr wrap="square">
            <a:spAutoFit/>
          </a:bodyPr>
          <a:lstStyle/>
          <a:p>
            <a:pPr algn="ctr"/>
            <a:r>
              <a:rPr lang="vi-VN" sz="3400" dirty="0">
                <a:latin typeface="Times New Roman" panose="02020603050405020304" pitchFamily="18" charset="0"/>
                <a:cs typeface="Times New Roman" panose="02020603050405020304" pitchFamily="18" charset="0"/>
              </a:rPr>
              <a:t>Quỹ đạo có hình </a:t>
            </a:r>
            <a:r>
              <a:rPr lang="vi-VN" sz="3400" dirty="0">
                <a:solidFill>
                  <a:srgbClr val="FF0000"/>
                </a:solidFill>
                <a:latin typeface="Times New Roman" panose="02020603050405020304" pitchFamily="18" charset="0"/>
                <a:cs typeface="Times New Roman" panose="02020603050405020304" pitchFamily="18" charset="0"/>
              </a:rPr>
              <a:t>elíp</a:t>
            </a:r>
            <a:r>
              <a:rPr lang="vi-VN" sz="3400" dirty="0">
                <a:latin typeface="Times New Roman" panose="02020603050405020304" pitchFamily="18" charset="0"/>
                <a:cs typeface="Times New Roman" panose="02020603050405020304" pitchFamily="18" charset="0"/>
              </a:rPr>
              <a:t> gần tròn</a:t>
            </a:r>
            <a:endParaRPr lang="en-US" sz="3400" dirty="0">
              <a:latin typeface="Times New Roman" panose="02020603050405020304" pitchFamily="18" charset="0"/>
              <a:cs typeface="Times New Roman" panose="02020603050405020304" pitchFamily="18" charset="0"/>
            </a:endParaRPr>
          </a:p>
        </p:txBody>
      </p:sp>
      <p:sp>
        <p:nvSpPr>
          <p:cNvPr id="19" name="Rounded Rectangle 18"/>
          <p:cNvSpPr/>
          <p:nvPr/>
        </p:nvSpPr>
        <p:spPr>
          <a:xfrm>
            <a:off x="4658473" y="3091144"/>
            <a:ext cx="1437527" cy="3678994"/>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0" name="Rectangle 19"/>
          <p:cNvSpPr/>
          <p:nvPr/>
        </p:nvSpPr>
        <p:spPr>
          <a:xfrm>
            <a:off x="4679683" y="3091144"/>
            <a:ext cx="1416317" cy="3108543"/>
          </a:xfrm>
          <a:prstGeom prst="rect">
            <a:avLst/>
          </a:prstGeom>
          <a:noFill/>
        </p:spPr>
        <p:txBody>
          <a:bodyPr wrap="square">
            <a:spAutoFit/>
          </a:bodyPr>
          <a:lstStyle/>
          <a:p>
            <a:pPr algn="ctr"/>
            <a:r>
              <a:rPr lang="vi-VN" sz="2800" dirty="0">
                <a:latin typeface="Times New Roman" panose="02020603050405020304" pitchFamily="18" charset="0"/>
                <a:cs typeface="Times New Roman" panose="02020603050405020304" pitchFamily="18" charset="0"/>
              </a:rPr>
              <a:t>Thời gian quay 1 vòng: </a:t>
            </a:r>
            <a:r>
              <a:rPr lang="vi-VN" sz="2800" dirty="0">
                <a:solidFill>
                  <a:srgbClr val="FF0000"/>
                </a:solidFill>
                <a:latin typeface="Times New Roman" panose="02020603050405020304" pitchFamily="18" charset="0"/>
                <a:cs typeface="Times New Roman" panose="02020603050405020304" pitchFamily="18" charset="0"/>
              </a:rPr>
              <a:t>365 ngày và 6 giờ</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21" name="Rounded Rectangle 20"/>
          <p:cNvSpPr/>
          <p:nvPr/>
        </p:nvSpPr>
        <p:spPr>
          <a:xfrm>
            <a:off x="6204245" y="2504174"/>
            <a:ext cx="2853045" cy="4265964"/>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2" name="Rectangle 21"/>
          <p:cNvSpPr/>
          <p:nvPr/>
        </p:nvSpPr>
        <p:spPr>
          <a:xfrm>
            <a:off x="6101068" y="2477339"/>
            <a:ext cx="2785146" cy="4031873"/>
          </a:xfrm>
          <a:prstGeom prst="rect">
            <a:avLst/>
          </a:prstGeom>
          <a:noFill/>
        </p:spPr>
        <p:txBody>
          <a:bodyPr wrap="square">
            <a:spAutoFit/>
          </a:bodyPr>
          <a:lstStyle/>
          <a:p>
            <a:pPr algn="ctr"/>
            <a:r>
              <a:rPr lang="vi-VN" sz="3200" dirty="0">
                <a:latin typeface="Times New Roman" panose="02020603050405020304" pitchFamily="18" charset="0"/>
                <a:cs typeface="Times New Roman" panose="02020603050405020304" pitchFamily="18" charset="0"/>
              </a:rPr>
              <a:t>Trục Trái Đất lúc nào cũng giữ nguyên độ </a:t>
            </a:r>
            <a:r>
              <a:rPr lang="vi-VN" sz="3200" dirty="0">
                <a:solidFill>
                  <a:srgbClr val="FF0000"/>
                </a:solidFill>
                <a:latin typeface="Times New Roman" panose="02020603050405020304" pitchFamily="18" charset="0"/>
                <a:cs typeface="Times New Roman" panose="02020603050405020304" pitchFamily="18" charset="0"/>
              </a:rPr>
              <a:t>nghiêng 66</a:t>
            </a:r>
            <a:r>
              <a:rPr lang="vi-VN" sz="3200" baseline="30000" dirty="0">
                <a:solidFill>
                  <a:srgbClr val="FF0000"/>
                </a:solidFill>
                <a:latin typeface="Times New Roman" panose="02020603050405020304" pitchFamily="18" charset="0"/>
                <a:cs typeface="Times New Roman" panose="02020603050405020304" pitchFamily="18" charset="0"/>
              </a:rPr>
              <a:t>o</a:t>
            </a:r>
            <a:r>
              <a:rPr lang="vi-VN" sz="3200" dirty="0">
                <a:solidFill>
                  <a:srgbClr val="FF0000"/>
                </a:solidFill>
                <a:latin typeface="Times New Roman" panose="02020603050405020304" pitchFamily="18" charset="0"/>
                <a:cs typeface="Times New Roman" panose="02020603050405020304" pitchFamily="18" charset="0"/>
              </a:rPr>
              <a:t>33’ </a:t>
            </a:r>
            <a:r>
              <a:rPr lang="vi-VN" sz="3200" dirty="0">
                <a:latin typeface="Times New Roman" panose="02020603050405020304" pitchFamily="18" charset="0"/>
                <a:cs typeface="Times New Roman" panose="02020603050405020304" pitchFamily="18" charset="0"/>
              </a:rPr>
              <a:t>trên mặt phẳng quỹ đạo và hướng nghiêng </a:t>
            </a:r>
            <a:r>
              <a:rPr lang="vi-VN" sz="3200" dirty="0">
                <a:solidFill>
                  <a:srgbClr val="FF0000"/>
                </a:solidFill>
                <a:latin typeface="Times New Roman" panose="02020603050405020304" pitchFamily="18" charset="0"/>
                <a:cs typeface="Times New Roman" panose="02020603050405020304" pitchFamily="18" charset="0"/>
              </a:rPr>
              <a:t>không đổi</a:t>
            </a:r>
            <a:endParaRPr lang="en-US" sz="3200" dirty="0">
              <a:latin typeface="Times New Roman" panose="02020603050405020304" pitchFamily="18" charset="0"/>
              <a:cs typeface="Times New Roman" panose="02020603050405020304" pitchFamily="18" charset="0"/>
            </a:endParaRPr>
          </a:p>
        </p:txBody>
      </p:sp>
      <p:sp>
        <p:nvSpPr>
          <p:cNvPr id="4" name="Oval 3"/>
          <p:cNvSpPr/>
          <p:nvPr/>
        </p:nvSpPr>
        <p:spPr>
          <a:xfrm>
            <a:off x="3217335" y="1618803"/>
            <a:ext cx="1373954" cy="885371"/>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Times New Roman" panose="02020603050405020304" pitchFamily="18" charset="0"/>
                <a:cs typeface="Times New Roman" panose="02020603050405020304" pitchFamily="18" charset="0"/>
              </a:rPr>
              <a:t>Elip</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7" name="Curved Right Arrow 6"/>
          <p:cNvSpPr/>
          <p:nvPr/>
        </p:nvSpPr>
        <p:spPr>
          <a:xfrm rot="16200000">
            <a:off x="2224682" y="1823604"/>
            <a:ext cx="488417" cy="910666"/>
          </a:xfrm>
          <a:prstGeom prst="curved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1377376" y="1466728"/>
            <a:ext cx="1268350" cy="523220"/>
          </a:xfrm>
          <a:prstGeom prst="rect">
            <a:avLst/>
          </a:prstGeom>
        </p:spPr>
        <p:txBody>
          <a:bodyPr wrap="square">
            <a:sp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T</a:t>
            </a:r>
          </a:p>
        </p:txBody>
      </p:sp>
      <p:sp>
        <p:nvSpPr>
          <p:cNvPr id="31" name="Rectangle 30"/>
          <p:cNvSpPr/>
          <p:nvPr/>
        </p:nvSpPr>
        <p:spPr>
          <a:xfrm>
            <a:off x="2205678" y="1443041"/>
            <a:ext cx="1268350" cy="523220"/>
          </a:xfrm>
          <a:prstGeom prst="rect">
            <a:avLst/>
          </a:prstGeom>
        </p:spPr>
        <p:txBody>
          <a:bodyPr wrap="square">
            <a:sp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Đ</a:t>
            </a:r>
          </a:p>
        </p:txBody>
      </p:sp>
      <p:cxnSp>
        <p:nvCxnSpPr>
          <p:cNvPr id="32" name="Straight Connector 31"/>
          <p:cNvCxnSpPr/>
          <p:nvPr/>
        </p:nvCxnSpPr>
        <p:spPr>
          <a:xfrm flipH="1">
            <a:off x="6839791" y="1319024"/>
            <a:ext cx="420208" cy="1270427"/>
          </a:xfrm>
          <a:prstGeom prst="line">
            <a:avLst/>
          </a:prstGeom>
          <a:ln w="38100">
            <a:solidFill>
              <a:schemeClr val="accent5"/>
            </a:solidFill>
            <a:prstDash val="dash"/>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6835029" y="2554157"/>
            <a:ext cx="151017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Arc 13"/>
          <p:cNvSpPr/>
          <p:nvPr/>
        </p:nvSpPr>
        <p:spPr>
          <a:xfrm>
            <a:off x="6623617" y="2139178"/>
            <a:ext cx="675409" cy="841700"/>
          </a:xfrm>
          <a:prstGeom prst="arc">
            <a:avLst>
              <a:gd name="adj1" fmla="val 16466881"/>
              <a:gd name="adj2" fmla="val 0"/>
            </a:avLst>
          </a:prstGeom>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5" name="Rectangle 14"/>
          <p:cNvSpPr/>
          <p:nvPr/>
        </p:nvSpPr>
        <p:spPr>
          <a:xfrm>
            <a:off x="7240972" y="1845207"/>
            <a:ext cx="1206356" cy="523220"/>
          </a:xfrm>
          <a:prstGeom prst="rect">
            <a:avLst/>
          </a:prstGeom>
        </p:spPr>
        <p:txBody>
          <a:bodyPr wrap="none">
            <a:spAutoFit/>
          </a:bodyPr>
          <a:lstStyle/>
          <a:p>
            <a:r>
              <a:rPr lang="en-US" sz="2800" dirty="0">
                <a:solidFill>
                  <a:srgbClr val="FF0000"/>
                </a:solidFill>
                <a:latin typeface="Times New Roman" panose="02020603050405020304" pitchFamily="18" charset="0"/>
                <a:cs typeface="Times New Roman" panose="02020603050405020304" pitchFamily="18" charset="0"/>
              </a:rPr>
              <a:t>66</a:t>
            </a:r>
            <a:r>
              <a:rPr lang="en-US" sz="2800" baseline="30000" dirty="0">
                <a:solidFill>
                  <a:srgbClr val="FF0000"/>
                </a:solidFill>
                <a:latin typeface="Times New Roman" panose="02020603050405020304" pitchFamily="18" charset="0"/>
                <a:cs typeface="Times New Roman" panose="02020603050405020304" pitchFamily="18" charset="0"/>
              </a:rPr>
              <a:t>o</a:t>
            </a:r>
            <a:r>
              <a:rPr lang="en-US" sz="2800" dirty="0">
                <a:solidFill>
                  <a:srgbClr val="FF0000"/>
                </a:solidFill>
                <a:latin typeface="Times New Roman" panose="02020603050405020304" pitchFamily="18" charset="0"/>
                <a:cs typeface="Times New Roman" panose="02020603050405020304" pitchFamily="18" charset="0"/>
              </a:rPr>
              <a:t>33’ </a:t>
            </a:r>
          </a:p>
        </p:txBody>
      </p:sp>
    </p:spTree>
    <p:custDataLst>
      <p:tags r:id="rId1"/>
    </p:custDataLst>
    <p:extLst>
      <p:ext uri="{BB962C8B-B14F-4D97-AF65-F5344CB8AC3E}">
        <p14:creationId xmlns:p14="http://schemas.microsoft.com/office/powerpoint/2010/main" val="532340986"/>
      </p:ext>
    </p:extLst>
  </p:cSld>
  <p:clrMapOvr>
    <a:masterClrMapping/>
  </p:clrMapOvr>
  <mc:AlternateContent xmlns:mc="http://schemas.openxmlformats.org/markup-compatibility/2006" xmlns:p14="http://schemas.microsoft.com/office/powerpoint/2010/main">
    <mc:Choice Requires="p14">
      <p:transition spd="slow" p14:dur="1500" advTm="18879">
        <p:split orient="vert"/>
      </p:transition>
    </mc:Choice>
    <mc:Fallback xmlns="">
      <p:transition spd="slow" advTm="18879">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arn(inVertical)">
                                      <p:cBhvr>
                                        <p:cTn id="16" dur="500"/>
                                        <p:tgtEl>
                                          <p:spTgt spid="2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arn(inVertical)">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7170"/>
                                        </p:tgtEl>
                                        <p:attrNameLst>
                                          <p:attrName>style.visibility</p:attrName>
                                        </p:attrNameLst>
                                      </p:cBhvr>
                                      <p:to>
                                        <p:strVal val="visible"/>
                                      </p:to>
                                    </p:set>
                                    <p:animEffect transition="in" filter="barn(inVertical)">
                                      <p:cBhvr>
                                        <p:cTn id="41" dur="500"/>
                                        <p:tgtEl>
                                          <p:spTgt spid="7170"/>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barn(inVertical)">
                                      <p:cBhvr>
                                        <p:cTn id="44" dur="500"/>
                                        <p:tgtEl>
                                          <p:spTgt spid="38"/>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arn(inVertical)">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barn(inVertical)">
                                      <p:cBhvr>
                                        <p:cTn id="55" dur="500"/>
                                        <p:tgtEl>
                                          <p:spTgt spid="21"/>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barn(inVertical)">
                                      <p:cBhvr>
                                        <p:cTn id="58" dur="500"/>
                                        <p:tgtEl>
                                          <p:spTgt spid="22"/>
                                        </p:tgtEl>
                                      </p:cBhvr>
                                    </p:animEffect>
                                  </p:childTnLst>
                                </p:cTn>
                              </p:par>
                              <p:par>
                                <p:cTn id="59" presetID="16" presetClass="entr" presetSubtype="21"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barn(inVertical)">
                                      <p:cBhvr>
                                        <p:cTn id="61" dur="500"/>
                                        <p:tgtEl>
                                          <p:spTgt spid="32"/>
                                        </p:tgtEl>
                                      </p:cBhvr>
                                    </p:animEffect>
                                  </p:childTnLst>
                                </p:cTn>
                              </p:par>
                              <p:par>
                                <p:cTn id="62" presetID="16" presetClass="entr" presetSubtype="21" fill="hold"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barn(inVertical)">
                                      <p:cBhvr>
                                        <p:cTn id="64" dur="500"/>
                                        <p:tgtEl>
                                          <p:spTgt spid="12"/>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arn(inVertical)">
                                      <p:cBhvr>
                                        <p:cTn id="67" dur="500"/>
                                        <p:tgtEl>
                                          <p:spTgt spid="14"/>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barn(inVertical)">
                                      <p:cBhvr>
                                        <p:cTn id="7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8" grpId="0"/>
      <p:bldP spid="29" grpId="0"/>
      <p:bldP spid="17" grpId="0" animBg="1"/>
      <p:bldP spid="18" grpId="0"/>
      <p:bldP spid="19" grpId="0" animBg="1"/>
      <p:bldP spid="20" grpId="0"/>
      <p:bldP spid="21" grpId="0" animBg="1"/>
      <p:bldP spid="22" grpId="0"/>
      <p:bldP spid="4" grpId="0" animBg="1"/>
      <p:bldP spid="7" grpId="0" animBg="1"/>
      <p:bldP spid="30" grpId="0"/>
      <p:bldP spid="31" grpId="0"/>
      <p:bldP spid="14" grpId="0" animBg="1"/>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Arrow Connector 26"/>
          <p:cNvCxnSpPr/>
          <p:nvPr/>
        </p:nvCxnSpPr>
        <p:spPr>
          <a:xfrm>
            <a:off x="4876800" y="2948050"/>
            <a:ext cx="1882591" cy="1286306"/>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000008" y="2963923"/>
            <a:ext cx="2295407" cy="745129"/>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262941" y="0"/>
            <a:ext cx="8384411" cy="1077218"/>
          </a:xfrm>
          <a:noFill/>
        </p:spPr>
        <p:txBody>
          <a:bodyPr wrap="none" lIns="91440" tIns="45720" rIns="91440" bIns="45720">
            <a:spAutoFit/>
          </a:bodyPr>
          <a:lstStyle/>
          <a:p>
            <a:r>
              <a:rPr lang="en-US" sz="3200" dirty="0" smtClean="0">
                <a:ln w="6600">
                  <a:solidFill>
                    <a:srgbClr val="FFC000"/>
                  </a:solidFill>
                  <a:prstDash val="solid"/>
                </a:ln>
                <a:solidFill>
                  <a:srgbClr val="FF0000"/>
                </a:solidFill>
                <a:effectLst>
                  <a:outerShdw dist="38100" dir="2700000" algn="tl" rotWithShape="0">
                    <a:schemeClr val="accent2"/>
                  </a:outerShdw>
                </a:effectLst>
                <a:latin typeface="Times New Roman" panose="02020603050405020304" pitchFamily="18" charset="0"/>
                <a:ea typeface="+mn-ea"/>
                <a:cs typeface="Times New Roman" panose="02020603050405020304" pitchFamily="18" charset="0"/>
              </a:rPr>
              <a:t>2. </a:t>
            </a:r>
            <a:r>
              <a:rPr lang="en-US" sz="3200" dirty="0">
                <a:ln w="6600">
                  <a:solidFill>
                    <a:srgbClr val="FFC000"/>
                  </a:solidFill>
                  <a:prstDash val="solid"/>
                </a:ln>
                <a:solidFill>
                  <a:srgbClr val="FF0000"/>
                </a:solidFill>
                <a:effectLst>
                  <a:outerShdw dist="38100" dir="2700000" algn="tl" rotWithShape="0">
                    <a:schemeClr val="accent2"/>
                  </a:outerShdw>
                </a:effectLst>
                <a:latin typeface="Times New Roman" panose="02020603050405020304" pitchFamily="18" charset="0"/>
                <a:ea typeface="+mn-ea"/>
                <a:cs typeface="Times New Roman" panose="02020603050405020304" pitchFamily="18" charset="0"/>
              </a:rPr>
              <a:t>HỆ QUẢ CHUYỂN ĐỘNG CỦA TRÁI </a:t>
            </a:r>
            <a:r>
              <a:rPr lang="en-US" sz="3200" dirty="0" smtClean="0">
                <a:ln w="6600">
                  <a:solidFill>
                    <a:srgbClr val="FFC000"/>
                  </a:solidFill>
                  <a:prstDash val="solid"/>
                </a:ln>
                <a:solidFill>
                  <a:srgbClr val="FF0000"/>
                </a:solidFill>
                <a:effectLst>
                  <a:outerShdw dist="38100" dir="2700000" algn="tl" rotWithShape="0">
                    <a:schemeClr val="accent2"/>
                  </a:outerShdw>
                </a:effectLst>
                <a:latin typeface="Times New Roman" panose="02020603050405020304" pitchFamily="18" charset="0"/>
                <a:ea typeface="+mn-ea"/>
                <a:cs typeface="Times New Roman" panose="02020603050405020304" pitchFamily="18" charset="0"/>
              </a:rPr>
              <a:t>ĐẤT</a:t>
            </a:r>
            <a:br>
              <a:rPr lang="en-US" sz="3200" dirty="0" smtClean="0">
                <a:ln w="6600">
                  <a:solidFill>
                    <a:srgbClr val="FFC000"/>
                  </a:solidFill>
                  <a:prstDash val="solid"/>
                </a:ln>
                <a:solidFill>
                  <a:srgbClr val="FF0000"/>
                </a:solidFill>
                <a:effectLst>
                  <a:outerShdw dist="38100" dir="2700000" algn="tl" rotWithShape="0">
                    <a:schemeClr val="accent2"/>
                  </a:outerShdw>
                </a:effectLst>
                <a:latin typeface="Times New Roman" panose="02020603050405020304" pitchFamily="18" charset="0"/>
                <a:ea typeface="+mn-ea"/>
                <a:cs typeface="Times New Roman" panose="02020603050405020304" pitchFamily="18" charset="0"/>
              </a:rPr>
            </a:br>
            <a:r>
              <a:rPr lang="en-US" sz="3200" dirty="0" smtClean="0">
                <a:ln w="6600">
                  <a:solidFill>
                    <a:srgbClr val="FFC000"/>
                  </a:solidFill>
                  <a:prstDash val="solid"/>
                </a:ln>
                <a:solidFill>
                  <a:srgbClr val="FF0000"/>
                </a:solidFill>
                <a:effectLst>
                  <a:outerShdw dist="38100" dir="2700000" algn="tl" rotWithShape="0">
                    <a:schemeClr val="accent2"/>
                  </a:outerShdw>
                </a:effectLst>
                <a:latin typeface="Times New Roman" panose="02020603050405020304" pitchFamily="18" charset="0"/>
                <a:ea typeface="+mn-ea"/>
                <a:cs typeface="Times New Roman" panose="02020603050405020304" pitchFamily="18" charset="0"/>
              </a:rPr>
              <a:t> </a:t>
            </a:r>
            <a:r>
              <a:rPr lang="en-US" sz="3200" dirty="0">
                <a:ln w="6600">
                  <a:solidFill>
                    <a:srgbClr val="FFC000"/>
                  </a:solidFill>
                  <a:prstDash val="solid"/>
                </a:ln>
                <a:solidFill>
                  <a:srgbClr val="FF0000"/>
                </a:solidFill>
                <a:effectLst>
                  <a:outerShdw dist="38100" dir="2700000" algn="tl" rotWithShape="0">
                    <a:schemeClr val="accent2"/>
                  </a:outerShdw>
                </a:effectLst>
                <a:latin typeface="Times New Roman" panose="02020603050405020304" pitchFamily="18" charset="0"/>
                <a:ea typeface="+mn-ea"/>
                <a:cs typeface="Times New Roman" panose="02020603050405020304" pitchFamily="18" charset="0"/>
              </a:rPr>
              <a:t>QUANH MẶT TRỜI </a:t>
            </a:r>
          </a:p>
        </p:txBody>
      </p:sp>
      <p:cxnSp>
        <p:nvCxnSpPr>
          <p:cNvPr id="5" name="Straight Connector 4"/>
          <p:cNvCxnSpPr/>
          <p:nvPr/>
        </p:nvCxnSpPr>
        <p:spPr>
          <a:xfrm>
            <a:off x="147711" y="1036693"/>
            <a:ext cx="8841545" cy="0"/>
          </a:xfrm>
          <a:prstGeom prst="line">
            <a:avLst/>
          </a:prstGeom>
          <a:ln w="3175">
            <a:solidFill>
              <a:schemeClr val="accent5"/>
            </a:solidFill>
            <a:prstDash val="dash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42213" y="978073"/>
            <a:ext cx="8841545" cy="0"/>
          </a:xfrm>
          <a:prstGeom prst="line">
            <a:avLst/>
          </a:prstGeom>
          <a:ln w="28575">
            <a:solidFill>
              <a:schemeClr val="accent5"/>
            </a:solidFill>
            <a:prstDash val="solid"/>
          </a:ln>
        </p:spPr>
        <p:style>
          <a:lnRef idx="1">
            <a:schemeClr val="accent1"/>
          </a:lnRef>
          <a:fillRef idx="0">
            <a:schemeClr val="accent1"/>
          </a:fillRef>
          <a:effectRef idx="0">
            <a:schemeClr val="accent1"/>
          </a:effectRef>
          <a:fontRef idx="minor">
            <a:schemeClr val="tx1"/>
          </a:fontRef>
        </p:style>
      </p:cxnSp>
      <p:sp>
        <p:nvSpPr>
          <p:cNvPr id="38" name="Subtitle 2"/>
          <p:cNvSpPr txBox="1">
            <a:spLocks/>
          </p:cNvSpPr>
          <p:nvPr/>
        </p:nvSpPr>
        <p:spPr>
          <a:xfrm>
            <a:off x="1024720" y="1183309"/>
            <a:ext cx="6541391" cy="5496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a:solidFill>
                  <a:srgbClr val="234867"/>
                </a:solidFill>
                <a:latin typeface="Times New Roman" panose="02020603050405020304" pitchFamily="18" charset="0"/>
                <a:cs typeface="Times New Roman" panose="02020603050405020304" pitchFamily="18" charset="0"/>
              </a:rPr>
              <a:t>TRÁI ĐẤT QUAY QUANH MẶT TRỜI</a:t>
            </a:r>
          </a:p>
        </p:txBody>
      </p:sp>
      <p:cxnSp>
        <p:nvCxnSpPr>
          <p:cNvPr id="17" name="Straight Arrow Connector 16"/>
          <p:cNvCxnSpPr/>
          <p:nvPr/>
        </p:nvCxnSpPr>
        <p:spPr>
          <a:xfrm flipV="1">
            <a:off x="642938" y="228601"/>
            <a:ext cx="0" cy="113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87202" y="3849200"/>
            <a:ext cx="3345075" cy="1323439"/>
          </a:xfrm>
          <a:prstGeom prst="rect">
            <a:avLst/>
          </a:prstGeom>
        </p:spPr>
        <p:txBody>
          <a:bodyPr wrap="square">
            <a:spAutoFit/>
          </a:bodyPr>
          <a:lstStyle/>
          <a:p>
            <a:pPr algn="ctr"/>
            <a:r>
              <a:rPr lang="vi-VN" sz="4000" dirty="0">
                <a:latin typeface="Times New Roman" panose="02020603050405020304" pitchFamily="18" charset="0"/>
                <a:cs typeface="Times New Roman" panose="02020603050405020304" pitchFamily="18" charset="0"/>
              </a:rPr>
              <a:t>Hiện tượng các mùa</a:t>
            </a:r>
            <a:endParaRPr lang="en-US" sz="4000" dirty="0">
              <a:latin typeface="Times New Roman" panose="02020603050405020304" pitchFamily="18" charset="0"/>
              <a:cs typeface="Times New Roman" panose="02020603050405020304" pitchFamily="18" charset="0"/>
            </a:endParaRPr>
          </a:p>
        </p:txBody>
      </p:sp>
      <p:pic>
        <p:nvPicPr>
          <p:cNvPr id="4098" name="Picture 2" descr="Giải thích hiện tượng các mùa trên Trái Đất - Benh.v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0084" y="2249863"/>
            <a:ext cx="1550126" cy="1599337"/>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4964709" y="4234356"/>
            <a:ext cx="4019049" cy="1200329"/>
          </a:xfrm>
          <a:prstGeom prst="rect">
            <a:avLst/>
          </a:prstGeom>
        </p:spPr>
        <p:txBody>
          <a:bodyPr wrap="none">
            <a:spAutoFit/>
          </a:bodyPr>
          <a:lstStyle/>
          <a:p>
            <a:r>
              <a:rPr lang="en-US" sz="3600" dirty="0">
                <a:latin typeface="Times New Roman" panose="02020603050405020304" pitchFamily="18" charset="0"/>
                <a:cs typeface="Times New Roman" panose="02020603050405020304" pitchFamily="18" charset="0"/>
              </a:rPr>
              <a:t>Ngày </a:t>
            </a:r>
            <a:r>
              <a:rPr lang="en-US" sz="3600" dirty="0" err="1">
                <a:latin typeface="Times New Roman" panose="02020603050405020304" pitchFamily="18" charset="0"/>
                <a:cs typeface="Times New Roman" panose="02020603050405020304" pitchFamily="18" charset="0"/>
              </a:rPr>
              <a:t>đêm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dài</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ngắn</a:t>
            </a:r>
            <a:r>
              <a:rPr lang="en-US" sz="3600" dirty="0" smtClean="0">
                <a:latin typeface="Times New Roman" panose="02020603050405020304" pitchFamily="18" charset="0"/>
                <a:cs typeface="Times New Roman" panose="02020603050405020304" pitchFamily="18" charset="0"/>
              </a:rPr>
              <a:t> </a:t>
            </a:r>
          </a:p>
          <a:p>
            <a:pPr algn="ctr"/>
            <a:r>
              <a:rPr lang="en-US" sz="3600" dirty="0" err="1" smtClean="0">
                <a:latin typeface="Times New Roman" panose="02020603050405020304" pitchFamily="18" charset="0"/>
                <a:cs typeface="Times New Roman" panose="02020603050405020304" pitchFamily="18" charset="0"/>
              </a:rPr>
              <a:t>theo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mùa</a:t>
            </a:r>
            <a:r>
              <a:rPr lang="en-US" sz="3600"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862580466"/>
      </p:ext>
    </p:extLst>
  </p:cSld>
  <p:clrMapOvr>
    <a:masterClrMapping/>
  </p:clrMapOvr>
  <mc:AlternateContent xmlns:mc="http://schemas.openxmlformats.org/markup-compatibility/2006" xmlns:p14="http://schemas.microsoft.com/office/powerpoint/2010/main">
    <mc:Choice Requires="p14">
      <p:transition spd="slow" p14:dur="1500" advTm="5954">
        <p:split orient="vert"/>
      </p:transition>
    </mc:Choice>
    <mc:Fallback xmlns="">
      <p:transition spd="slow" advTm="5954">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ircle(in)">
                                      <p:cBhvr>
                                        <p:cTn id="7" dur="20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arn(inVertical)">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40438" y="147631"/>
            <a:ext cx="2879314" cy="523220"/>
          </a:xfrm>
          <a:noFill/>
        </p:spPr>
        <p:txBody>
          <a:bodyPr wrap="none" lIns="91440" tIns="45720" rIns="91440" bIns="45720">
            <a:spAutoFit/>
          </a:bodyPr>
          <a:lstStyle/>
          <a:p>
            <a:r>
              <a:rPr lang="en-US" sz="2800" dirty="0" smtClean="0">
                <a:ln w="6600">
                  <a:solidFill>
                    <a:srgbClr val="FFC000"/>
                  </a:solidFill>
                  <a:prstDash val="solid"/>
                </a:ln>
                <a:effectLst>
                  <a:outerShdw dist="38100" dir="2700000" algn="tl" rotWithShape="0">
                    <a:schemeClr val="accent2"/>
                  </a:outerShdw>
                </a:effectLst>
                <a:latin typeface="Times New Roman" panose="02020603050405020304" pitchFamily="18" charset="0"/>
                <a:ea typeface="+mn-ea"/>
                <a:cs typeface="Times New Roman" panose="02020603050405020304" pitchFamily="18" charset="0"/>
              </a:rPr>
              <a:t>1. </a:t>
            </a:r>
            <a:r>
              <a:rPr lang="en-US" sz="2800" dirty="0" err="1">
                <a:ln w="6600">
                  <a:solidFill>
                    <a:srgbClr val="FFC000"/>
                  </a:solidFill>
                  <a:prstDash val="solid"/>
                </a:ln>
                <a:effectLst>
                  <a:outerShdw dist="38100" dir="2700000" algn="tl" rotWithShape="0">
                    <a:schemeClr val="accent2"/>
                  </a:outerShdw>
                </a:effectLst>
                <a:latin typeface="Times New Roman" panose="02020603050405020304" pitchFamily="18" charset="0"/>
                <a:ea typeface="+mn-ea"/>
                <a:cs typeface="Times New Roman" panose="02020603050405020304" pitchFamily="18" charset="0"/>
              </a:rPr>
              <a:t>Hiện</a:t>
            </a:r>
            <a:r>
              <a:rPr lang="en-US" sz="2800" dirty="0">
                <a:ln w="6600">
                  <a:solidFill>
                    <a:srgbClr val="FFC000"/>
                  </a:solidFill>
                  <a:prstDash val="solid"/>
                </a:ln>
                <a:effectLst>
                  <a:outerShdw dist="38100" dir="2700000" algn="tl" rotWithShape="0">
                    <a:schemeClr val="accent2"/>
                  </a:outerShdw>
                </a:effectLst>
                <a:latin typeface="Times New Roman" panose="02020603050405020304" pitchFamily="18" charset="0"/>
                <a:ea typeface="+mn-ea"/>
                <a:cs typeface="Times New Roman" panose="02020603050405020304" pitchFamily="18" charset="0"/>
              </a:rPr>
              <a:t> </a:t>
            </a:r>
            <a:r>
              <a:rPr lang="en-US" sz="2800" dirty="0" err="1">
                <a:ln w="6600">
                  <a:solidFill>
                    <a:srgbClr val="FFC000"/>
                  </a:solidFill>
                  <a:prstDash val="solid"/>
                </a:ln>
                <a:effectLst>
                  <a:outerShdw dist="38100" dir="2700000" algn="tl" rotWithShape="0">
                    <a:schemeClr val="accent2"/>
                  </a:outerShdw>
                </a:effectLst>
                <a:latin typeface="Times New Roman" panose="02020603050405020304" pitchFamily="18" charset="0"/>
                <a:ea typeface="+mn-ea"/>
                <a:cs typeface="Times New Roman" panose="02020603050405020304" pitchFamily="18" charset="0"/>
              </a:rPr>
              <a:t>tượng</a:t>
            </a:r>
            <a:r>
              <a:rPr lang="en-US" sz="2800" dirty="0">
                <a:ln w="6600">
                  <a:solidFill>
                    <a:srgbClr val="FFC000"/>
                  </a:solidFill>
                  <a:prstDash val="solid"/>
                </a:ln>
                <a:effectLst>
                  <a:outerShdw dist="38100" dir="2700000" algn="tl" rotWithShape="0">
                    <a:schemeClr val="accent2"/>
                  </a:outerShdw>
                </a:effectLst>
                <a:latin typeface="Times New Roman" panose="02020603050405020304" pitchFamily="18" charset="0"/>
                <a:ea typeface="+mn-ea"/>
                <a:cs typeface="Times New Roman" panose="02020603050405020304" pitchFamily="18" charset="0"/>
              </a:rPr>
              <a:t> </a:t>
            </a:r>
            <a:r>
              <a:rPr lang="en-US" sz="2800" dirty="0" err="1">
                <a:ln w="6600">
                  <a:solidFill>
                    <a:srgbClr val="FFC000"/>
                  </a:solidFill>
                  <a:prstDash val="solid"/>
                </a:ln>
                <a:effectLst>
                  <a:outerShdw dist="38100" dir="2700000" algn="tl" rotWithShape="0">
                    <a:schemeClr val="accent2"/>
                  </a:outerShdw>
                </a:effectLst>
                <a:latin typeface="Times New Roman" panose="02020603050405020304" pitchFamily="18" charset="0"/>
                <a:ea typeface="+mn-ea"/>
                <a:cs typeface="Times New Roman" panose="02020603050405020304" pitchFamily="18" charset="0"/>
              </a:rPr>
              <a:t>mùa</a:t>
            </a:r>
            <a:endParaRPr lang="en-US" sz="2800" dirty="0">
              <a:ln w="6600">
                <a:solidFill>
                  <a:srgbClr val="FFC000"/>
                </a:solidFill>
                <a:prstDash val="solid"/>
              </a:ln>
              <a:effectLst>
                <a:outerShdw dist="38100" dir="2700000" algn="tl" rotWithShape="0">
                  <a:schemeClr val="accent2"/>
                </a:outerShdw>
              </a:effectLst>
              <a:latin typeface="Times New Roman" panose="02020603050405020304" pitchFamily="18" charset="0"/>
              <a:ea typeface="+mn-ea"/>
              <a:cs typeface="Times New Roman" panose="02020603050405020304" pitchFamily="18" charset="0"/>
            </a:endParaRPr>
          </a:p>
        </p:txBody>
      </p:sp>
      <p:cxnSp>
        <p:nvCxnSpPr>
          <p:cNvPr id="17" name="Straight Arrow Connector 16"/>
          <p:cNvCxnSpPr/>
          <p:nvPr/>
        </p:nvCxnSpPr>
        <p:spPr>
          <a:xfrm flipV="1">
            <a:off x="642938" y="228601"/>
            <a:ext cx="0" cy="113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6422455" y="1147737"/>
            <a:ext cx="2835845" cy="2677656"/>
          </a:xfrm>
          <a:prstGeom prst="rect">
            <a:avLst/>
          </a:prstGeom>
        </p:spPr>
        <p:txBody>
          <a:bodyPr wrap="square">
            <a:spAutoFit/>
          </a:bodyPr>
          <a:lstStyle/>
          <a:p>
            <a:r>
              <a:rPr lang="vi-VN" sz="2800" dirty="0">
                <a:solidFill>
                  <a:srgbClr val="FF0000"/>
                </a:solidFill>
                <a:latin typeface="Times New Roman" panose="02020603050405020304" pitchFamily="18" charset="0"/>
                <a:cs typeface="Times New Roman" panose="02020603050405020304" pitchFamily="18" charset="0"/>
              </a:rPr>
              <a:t>Quan sát hình 7.1 và 7.3 đọc thông tin trong bài, em hãy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điền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thông</a:t>
            </a:r>
            <a:r>
              <a:rPr lang="en-US" sz="2800" dirty="0">
                <a:solidFill>
                  <a:srgbClr val="FF0000"/>
                </a:solidFill>
                <a:latin typeface="Times New Roman" panose="02020603050405020304" pitchFamily="18" charset="0"/>
                <a:cs typeface="Times New Roman" panose="02020603050405020304" pitchFamily="18" charset="0"/>
              </a:rPr>
              <a:t> tin </a:t>
            </a:r>
            <a:r>
              <a:rPr lang="en-US" sz="2800" dirty="0" err="1">
                <a:solidFill>
                  <a:srgbClr val="FF0000"/>
                </a:solidFill>
                <a:latin typeface="Times New Roman" panose="02020603050405020304" pitchFamily="18" charset="0"/>
                <a:cs typeface="Times New Roman" panose="02020603050405020304" pitchFamily="18" charset="0"/>
              </a:rPr>
              <a:t>thích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hợp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chỗ</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trống</a:t>
            </a:r>
            <a:endParaRPr lang="en-US" sz="4400"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 xmlns:a16="http://schemas.microsoft.com/office/drawing/2014/main" id="{B9F175BC-DD85-48EC-9E16-4CB58DBEEE10}"/>
              </a:ext>
            </a:extLst>
          </p:cNvPr>
          <p:cNvGraphicFramePr>
            <a:graphicFrameLocks noGrp="1"/>
          </p:cNvGraphicFramePr>
          <p:nvPr>
            <p:extLst>
              <p:ext uri="{D42A27DB-BD31-4B8C-83A1-F6EECF244321}">
                <p14:modId xmlns:p14="http://schemas.microsoft.com/office/powerpoint/2010/main" val="1118840146"/>
              </p:ext>
            </p:extLst>
          </p:nvPr>
        </p:nvGraphicFramePr>
        <p:xfrm>
          <a:off x="-17791" y="3532435"/>
          <a:ext cx="9143999" cy="3675064"/>
        </p:xfrm>
        <a:graphic>
          <a:graphicData uri="http://schemas.openxmlformats.org/drawingml/2006/table">
            <a:tbl>
              <a:tblPr firstRow="1" firstCol="1" bandRow="1">
                <a:tableStyleId>{21E4AEA4-8DFA-4A89-87EB-49C32662AFE0}</a:tableStyleId>
              </a:tblPr>
              <a:tblGrid>
                <a:gridCol w="1560984">
                  <a:extLst>
                    <a:ext uri="{9D8B030D-6E8A-4147-A177-3AD203B41FA5}">
                      <a16:colId xmlns="" xmlns:a16="http://schemas.microsoft.com/office/drawing/2014/main" val="3148023829"/>
                    </a:ext>
                  </a:extLst>
                </a:gridCol>
                <a:gridCol w="2058356">
                  <a:extLst>
                    <a:ext uri="{9D8B030D-6E8A-4147-A177-3AD203B41FA5}">
                      <a16:colId xmlns="" xmlns:a16="http://schemas.microsoft.com/office/drawing/2014/main" val="1408240502"/>
                    </a:ext>
                  </a:extLst>
                </a:gridCol>
                <a:gridCol w="2058356">
                  <a:extLst>
                    <a:ext uri="{9D8B030D-6E8A-4147-A177-3AD203B41FA5}">
                      <a16:colId xmlns="" xmlns:a16="http://schemas.microsoft.com/office/drawing/2014/main" val="2361664153"/>
                    </a:ext>
                  </a:extLst>
                </a:gridCol>
                <a:gridCol w="1736127">
                  <a:extLst>
                    <a:ext uri="{9D8B030D-6E8A-4147-A177-3AD203B41FA5}">
                      <a16:colId xmlns="" xmlns:a16="http://schemas.microsoft.com/office/drawing/2014/main" val="952774545"/>
                    </a:ext>
                  </a:extLst>
                </a:gridCol>
                <a:gridCol w="1730176">
                  <a:extLst>
                    <a:ext uri="{9D8B030D-6E8A-4147-A177-3AD203B41FA5}">
                      <a16:colId xmlns="" xmlns:a16="http://schemas.microsoft.com/office/drawing/2014/main" val="2103836814"/>
                    </a:ext>
                  </a:extLst>
                </a:gridCol>
              </a:tblGrid>
              <a:tr h="1302212">
                <a:tc>
                  <a:txBody>
                    <a:bodyPr/>
                    <a:lstStyle/>
                    <a:p>
                      <a:pPr indent="180340" algn="ctr">
                        <a:lnSpc>
                          <a:spcPct val="115000"/>
                        </a:lnSpc>
                        <a:spcBef>
                          <a:spcPts val="300"/>
                        </a:spcBef>
                        <a:spcAft>
                          <a:spcPts val="300"/>
                        </a:spcAft>
                      </a:pPr>
                      <a:r>
                        <a:rPr lang="en-US" sz="2800" dirty="0">
                          <a:effectLst/>
                        </a:rPr>
                        <a:t>Ngày</a:t>
                      </a:r>
                      <a:endParaRPr lang="en-US" sz="2800" dirty="0">
                        <a:effectLst/>
                        <a:latin typeface="Times New Roman" panose="02020603050405020304" pitchFamily="18" charset="0"/>
                        <a:ea typeface="Tahoma" panose="020B060403050404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Bef>
                          <a:spcPts val="300"/>
                        </a:spcBef>
                        <a:spcAft>
                          <a:spcPts val="300"/>
                        </a:spcAft>
                      </a:pPr>
                      <a:r>
                        <a:rPr lang="en-US" sz="2800" dirty="0" err="1">
                          <a:effectLst/>
                        </a:rPr>
                        <a:t>Bán</a:t>
                      </a:r>
                      <a:r>
                        <a:rPr lang="en-US" sz="2800" dirty="0">
                          <a:effectLst/>
                        </a:rPr>
                        <a:t> </a:t>
                      </a:r>
                      <a:r>
                        <a:rPr lang="en-US" sz="2800" dirty="0" err="1">
                          <a:effectLst/>
                        </a:rPr>
                        <a:t>cầu</a:t>
                      </a:r>
                      <a:endParaRPr lang="en-US" sz="2800" dirty="0">
                        <a:effectLst/>
                        <a:latin typeface="Times New Roman" panose="02020603050405020304" pitchFamily="18" charset="0"/>
                        <a:ea typeface="Tahoma" panose="020B060403050404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Bef>
                          <a:spcPts val="300"/>
                        </a:spcBef>
                        <a:spcAft>
                          <a:spcPts val="300"/>
                        </a:spcAft>
                      </a:pPr>
                      <a:r>
                        <a:rPr lang="en-US" sz="2800" dirty="0" err="1">
                          <a:effectLst/>
                        </a:rPr>
                        <a:t>Vị</a:t>
                      </a:r>
                      <a:r>
                        <a:rPr lang="en-US" sz="2800" dirty="0">
                          <a:effectLst/>
                        </a:rPr>
                        <a:t> </a:t>
                      </a:r>
                      <a:r>
                        <a:rPr lang="en-US" sz="2800" dirty="0" err="1">
                          <a:effectLst/>
                        </a:rPr>
                        <a:t>trí</a:t>
                      </a:r>
                      <a:r>
                        <a:rPr lang="en-US" sz="2800" dirty="0">
                          <a:effectLst/>
                        </a:rPr>
                        <a:t> </a:t>
                      </a:r>
                      <a:r>
                        <a:rPr lang="en-US" sz="2800" dirty="0" err="1">
                          <a:effectLst/>
                        </a:rPr>
                        <a:t>bán</a:t>
                      </a:r>
                      <a:r>
                        <a:rPr lang="en-US" sz="2800" dirty="0">
                          <a:effectLst/>
                        </a:rPr>
                        <a:t> </a:t>
                      </a:r>
                      <a:r>
                        <a:rPr lang="en-US" sz="2800" dirty="0" err="1">
                          <a:effectLst/>
                        </a:rPr>
                        <a:t>cầu</a:t>
                      </a:r>
                      <a:r>
                        <a:rPr lang="en-US" sz="2800" dirty="0">
                          <a:effectLst/>
                        </a:rPr>
                        <a:t> so </a:t>
                      </a:r>
                      <a:r>
                        <a:rPr lang="en-US" sz="2800" dirty="0" err="1">
                          <a:effectLst/>
                        </a:rPr>
                        <a:t>với</a:t>
                      </a:r>
                      <a:r>
                        <a:rPr lang="en-US" sz="2800" dirty="0">
                          <a:effectLst/>
                        </a:rPr>
                        <a:t> </a:t>
                      </a:r>
                      <a:r>
                        <a:rPr lang="en-US" sz="2800" dirty="0" err="1">
                          <a:effectLst/>
                        </a:rPr>
                        <a:t>Mặt</a:t>
                      </a:r>
                      <a:r>
                        <a:rPr lang="en-US" sz="2800" dirty="0">
                          <a:effectLst/>
                        </a:rPr>
                        <a:t> </a:t>
                      </a:r>
                      <a:r>
                        <a:rPr lang="en-US" sz="2800" dirty="0" err="1">
                          <a:effectLst/>
                        </a:rPr>
                        <a:t>Trời</a:t>
                      </a:r>
                      <a:endParaRPr lang="en-US" sz="2800" dirty="0">
                        <a:effectLst/>
                        <a:latin typeface="Times New Roman" panose="02020603050405020304" pitchFamily="18" charset="0"/>
                        <a:ea typeface="Tahoma" panose="020B060403050404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Bef>
                          <a:spcPts val="300"/>
                        </a:spcBef>
                        <a:spcAft>
                          <a:spcPts val="300"/>
                        </a:spcAft>
                      </a:pPr>
                      <a:r>
                        <a:rPr lang="en-US" sz="2800" dirty="0" err="1">
                          <a:effectLst/>
                        </a:rPr>
                        <a:t>Lượng</a:t>
                      </a:r>
                      <a:r>
                        <a:rPr lang="en-US" sz="2800" dirty="0">
                          <a:effectLst/>
                        </a:rPr>
                        <a:t> </a:t>
                      </a:r>
                      <a:r>
                        <a:rPr lang="en-US" sz="2800" dirty="0" err="1">
                          <a:effectLst/>
                        </a:rPr>
                        <a:t>nhiệt</a:t>
                      </a:r>
                      <a:r>
                        <a:rPr lang="en-US" sz="2800" dirty="0">
                          <a:effectLst/>
                        </a:rPr>
                        <a:t> </a:t>
                      </a:r>
                      <a:br>
                        <a:rPr lang="en-US" sz="2800" dirty="0">
                          <a:effectLst/>
                        </a:rPr>
                      </a:br>
                      <a:r>
                        <a:rPr lang="en-US" sz="2800" dirty="0" err="1">
                          <a:effectLst/>
                        </a:rPr>
                        <a:t>nhận</a:t>
                      </a:r>
                      <a:r>
                        <a:rPr lang="en-US" sz="2800" dirty="0">
                          <a:effectLst/>
                        </a:rPr>
                        <a:t> </a:t>
                      </a:r>
                      <a:r>
                        <a:rPr lang="en-US" sz="2800" dirty="0" err="1">
                          <a:effectLst/>
                        </a:rPr>
                        <a:t>được</a:t>
                      </a:r>
                      <a:endParaRPr lang="en-US" sz="2800" dirty="0">
                        <a:effectLst/>
                        <a:latin typeface="Times New Roman" panose="02020603050405020304" pitchFamily="18" charset="0"/>
                        <a:ea typeface="Tahoma" panose="020B060403050404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Bef>
                          <a:spcPts val="300"/>
                        </a:spcBef>
                        <a:spcAft>
                          <a:spcPts val="300"/>
                        </a:spcAft>
                      </a:pPr>
                      <a:r>
                        <a:rPr lang="en-US" sz="2800" dirty="0">
                          <a:effectLst/>
                        </a:rPr>
                        <a:t>Mùa</a:t>
                      </a:r>
                      <a:endParaRPr lang="en-US" sz="2800" dirty="0">
                        <a:effectLst/>
                        <a:latin typeface="Times New Roman" panose="02020603050405020304" pitchFamily="18" charset="0"/>
                        <a:ea typeface="Tahoma" panose="020B060403050404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260618773"/>
                  </a:ext>
                </a:extLst>
              </a:tr>
              <a:tr h="856076">
                <a:tc rowSpan="2">
                  <a:txBody>
                    <a:bodyPr/>
                    <a:lstStyle/>
                    <a:p>
                      <a:pPr indent="180340" algn="l">
                        <a:lnSpc>
                          <a:spcPct val="115000"/>
                        </a:lnSpc>
                        <a:spcBef>
                          <a:spcPts val="300"/>
                        </a:spcBef>
                        <a:spcAft>
                          <a:spcPts val="300"/>
                        </a:spcAft>
                      </a:pPr>
                      <a:r>
                        <a:rPr lang="en-US" sz="2800">
                          <a:effectLst/>
                        </a:rPr>
                        <a:t>22/6</a:t>
                      </a:r>
                      <a:endParaRPr lang="en-US" sz="2800">
                        <a:effectLst/>
                        <a:latin typeface="Times New Roman" panose="02020603050405020304" pitchFamily="18" charset="0"/>
                        <a:ea typeface="Tahoma" panose="020B060403050404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l">
                        <a:lnSpc>
                          <a:spcPct val="115000"/>
                        </a:lnSpc>
                        <a:spcBef>
                          <a:spcPts val="300"/>
                        </a:spcBef>
                        <a:spcAft>
                          <a:spcPts val="300"/>
                        </a:spcAft>
                      </a:pPr>
                      <a:r>
                        <a:rPr lang="en-US" sz="2800" dirty="0" err="1">
                          <a:effectLst/>
                        </a:rPr>
                        <a:t>Bán</a:t>
                      </a:r>
                      <a:r>
                        <a:rPr lang="en-US" sz="2800" dirty="0">
                          <a:effectLst/>
                        </a:rPr>
                        <a:t> </a:t>
                      </a:r>
                      <a:r>
                        <a:rPr lang="en-US" sz="2800" dirty="0" err="1">
                          <a:effectLst/>
                        </a:rPr>
                        <a:t>cầu</a:t>
                      </a:r>
                      <a:r>
                        <a:rPr lang="en-US" sz="2800" dirty="0">
                          <a:effectLst/>
                        </a:rPr>
                        <a:t> </a:t>
                      </a:r>
                      <a:r>
                        <a:rPr lang="en-US" sz="2800" dirty="0" err="1">
                          <a:effectLst/>
                        </a:rPr>
                        <a:t>Bắc</a:t>
                      </a:r>
                      <a:endParaRPr lang="en-US" sz="2800" dirty="0">
                        <a:effectLst/>
                        <a:latin typeface="Times New Roman" panose="02020603050405020304" pitchFamily="18" charset="0"/>
                        <a:ea typeface="Tahoma" panose="020B060403050404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l">
                        <a:lnSpc>
                          <a:spcPct val="115000"/>
                        </a:lnSpc>
                        <a:spcBef>
                          <a:spcPts val="600"/>
                        </a:spcBef>
                        <a:spcAft>
                          <a:spcPts val="0"/>
                        </a:spcAft>
                      </a:pPr>
                      <a:endParaRPr lang="en-US" sz="2800" dirty="0">
                        <a:effectLst/>
                        <a:latin typeface="Times New Roman" panose="02020603050405020304" pitchFamily="18" charset="0"/>
                        <a:ea typeface="Tahoma" panose="020B0604030504040204" pitchFamily="34" charset="0"/>
                      </a:endParaRPr>
                    </a:p>
                  </a:txBody>
                  <a:tcPr marL="51435" marR="5143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l">
                        <a:lnSpc>
                          <a:spcPct val="115000"/>
                        </a:lnSpc>
                        <a:spcBef>
                          <a:spcPts val="600"/>
                        </a:spcBef>
                        <a:spcAft>
                          <a:spcPts val="0"/>
                        </a:spcAft>
                      </a:pPr>
                      <a:endParaRPr lang="en-US" sz="2800" dirty="0">
                        <a:effectLst/>
                        <a:latin typeface="Times New Roman" panose="02020603050405020304" pitchFamily="18" charset="0"/>
                        <a:ea typeface="Tahoma" panose="020B060403050404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l">
                        <a:lnSpc>
                          <a:spcPct val="115000"/>
                        </a:lnSpc>
                        <a:spcBef>
                          <a:spcPts val="600"/>
                        </a:spcBef>
                        <a:spcAft>
                          <a:spcPts val="0"/>
                        </a:spcAft>
                      </a:pPr>
                      <a:endParaRPr lang="en-US" sz="2800" dirty="0">
                        <a:effectLst/>
                        <a:latin typeface="Times New Roman" panose="02020603050405020304" pitchFamily="18" charset="0"/>
                        <a:ea typeface="Tahoma" panose="020B060403050404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117690307"/>
                  </a:ext>
                </a:extLst>
              </a:tr>
              <a:tr h="856076">
                <a:tc vMerge="1">
                  <a:txBody>
                    <a:bodyPr/>
                    <a:lstStyle/>
                    <a:p>
                      <a:endParaRPr lang="en-US"/>
                    </a:p>
                  </a:txBody>
                  <a:tcPr/>
                </a:tc>
                <a:tc>
                  <a:txBody>
                    <a:bodyPr/>
                    <a:lstStyle/>
                    <a:p>
                      <a:pPr indent="180340" algn="l">
                        <a:lnSpc>
                          <a:spcPct val="115000"/>
                        </a:lnSpc>
                        <a:spcBef>
                          <a:spcPts val="300"/>
                        </a:spcBef>
                        <a:spcAft>
                          <a:spcPts val="300"/>
                        </a:spcAft>
                      </a:pPr>
                      <a:r>
                        <a:rPr lang="en-US" sz="2400" b="1" dirty="0" err="1">
                          <a:effectLst/>
                        </a:rPr>
                        <a:t>Bán</a:t>
                      </a:r>
                      <a:r>
                        <a:rPr lang="en-US" sz="2400" b="1" dirty="0">
                          <a:effectLst/>
                        </a:rPr>
                        <a:t> </a:t>
                      </a:r>
                      <a:r>
                        <a:rPr lang="en-US" sz="2400" b="1" dirty="0" err="1">
                          <a:effectLst/>
                        </a:rPr>
                        <a:t>cầu</a:t>
                      </a:r>
                      <a:r>
                        <a:rPr lang="en-US" sz="2400" b="1" dirty="0">
                          <a:effectLst/>
                        </a:rPr>
                        <a:t> Nam</a:t>
                      </a:r>
                      <a:endParaRPr lang="en-US" sz="2400" b="1" dirty="0">
                        <a:effectLst/>
                        <a:latin typeface="Times New Roman" panose="02020603050405020304" pitchFamily="18" charset="0"/>
                        <a:ea typeface="Tahoma" panose="020B060403050404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l">
                        <a:lnSpc>
                          <a:spcPct val="115000"/>
                        </a:lnSpc>
                        <a:spcBef>
                          <a:spcPts val="600"/>
                        </a:spcBef>
                        <a:spcAft>
                          <a:spcPts val="0"/>
                        </a:spcAft>
                      </a:pPr>
                      <a:endParaRPr lang="en-US" sz="2800" dirty="0">
                        <a:effectLst/>
                        <a:latin typeface="Times New Roman" panose="02020603050405020304" pitchFamily="18" charset="0"/>
                        <a:ea typeface="Tahoma" panose="020B0604030504040204" pitchFamily="34" charset="0"/>
                      </a:endParaRPr>
                    </a:p>
                  </a:txBody>
                  <a:tcPr marL="51435" marR="5143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l">
                        <a:lnSpc>
                          <a:spcPct val="115000"/>
                        </a:lnSpc>
                        <a:spcBef>
                          <a:spcPts val="600"/>
                        </a:spcBef>
                        <a:spcAft>
                          <a:spcPts val="0"/>
                        </a:spcAft>
                      </a:pPr>
                      <a:endParaRPr lang="en-US" sz="2800" dirty="0">
                        <a:effectLst/>
                        <a:latin typeface="Times New Roman" panose="02020603050405020304" pitchFamily="18" charset="0"/>
                        <a:ea typeface="Tahoma" panose="020B060403050404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l">
                        <a:lnSpc>
                          <a:spcPct val="115000"/>
                        </a:lnSpc>
                        <a:spcBef>
                          <a:spcPts val="600"/>
                        </a:spcBef>
                        <a:spcAft>
                          <a:spcPts val="0"/>
                        </a:spcAft>
                      </a:pPr>
                      <a:endParaRPr lang="en-US" sz="2800" dirty="0">
                        <a:effectLst/>
                        <a:latin typeface="Times New Roman" panose="02020603050405020304" pitchFamily="18" charset="0"/>
                        <a:ea typeface="Tahoma" panose="020B060403050404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513134598"/>
                  </a:ext>
                </a:extLst>
              </a:tr>
            </a:tbl>
          </a:graphicData>
        </a:graphic>
      </p:graphicFrame>
      <p:sp>
        <p:nvSpPr>
          <p:cNvPr id="29" name="TextBox 28">
            <a:extLst>
              <a:ext uri="{FF2B5EF4-FFF2-40B4-BE49-F238E27FC236}">
                <a16:creationId xmlns="" xmlns:a16="http://schemas.microsoft.com/office/drawing/2014/main" id="{74ABA1AC-B5C3-451E-849A-D4C741CF3800}"/>
              </a:ext>
            </a:extLst>
          </p:cNvPr>
          <p:cNvSpPr txBox="1"/>
          <p:nvPr/>
        </p:nvSpPr>
        <p:spPr>
          <a:xfrm>
            <a:off x="3574984" y="5515403"/>
            <a:ext cx="2868254" cy="52322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Ngả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MT</a:t>
            </a:r>
            <a:endParaRPr lang="en-US" sz="28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 xmlns:a16="http://schemas.microsoft.com/office/drawing/2014/main" id="{4B2CB0F3-9ED5-4FBB-B812-54803EFDAB01}"/>
              </a:ext>
            </a:extLst>
          </p:cNvPr>
          <p:cNvSpPr txBox="1"/>
          <p:nvPr/>
        </p:nvSpPr>
        <p:spPr>
          <a:xfrm>
            <a:off x="5640986" y="5515403"/>
            <a:ext cx="2017492"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Nhiều/</a:t>
            </a:r>
            <a:r>
              <a:rPr lang="en-US" sz="3200" dirty="0" err="1">
                <a:latin typeface="Times New Roman" panose="02020603050405020304" pitchFamily="18" charset="0"/>
                <a:cs typeface="Times New Roman" panose="02020603050405020304" pitchFamily="18" charset="0"/>
              </a:rPr>
              <a:t>lớn</a:t>
            </a:r>
            <a:endParaRPr lang="en-US" sz="320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 xmlns:a16="http://schemas.microsoft.com/office/drawing/2014/main" id="{1F11A43C-7673-4103-963E-CFABC5818297}"/>
              </a:ext>
            </a:extLst>
          </p:cNvPr>
          <p:cNvSpPr txBox="1"/>
          <p:nvPr/>
        </p:nvSpPr>
        <p:spPr>
          <a:xfrm>
            <a:off x="7882851" y="5413505"/>
            <a:ext cx="706755"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Hạ</a:t>
            </a:r>
            <a:endParaRPr lang="en-US" sz="3200"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 xmlns:a16="http://schemas.microsoft.com/office/drawing/2014/main" id="{74DE52EF-79DE-4877-A60B-D33CBEFBBB96}"/>
              </a:ext>
            </a:extLst>
          </p:cNvPr>
          <p:cNvSpPr txBox="1"/>
          <p:nvPr/>
        </p:nvSpPr>
        <p:spPr>
          <a:xfrm>
            <a:off x="3375444" y="6627167"/>
            <a:ext cx="2450144" cy="52322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Chếch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xa</a:t>
            </a:r>
            <a:r>
              <a:rPr lang="en-US" sz="2800" dirty="0" smtClean="0">
                <a:latin typeface="Times New Roman" panose="02020603050405020304" pitchFamily="18" charset="0"/>
                <a:cs typeface="Times New Roman" panose="02020603050405020304" pitchFamily="18" charset="0"/>
              </a:rPr>
              <a:t>  MT</a:t>
            </a:r>
            <a:endParaRPr lang="en-US" sz="28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 xmlns:a16="http://schemas.microsoft.com/office/drawing/2014/main" id="{79D14759-75C6-476F-BEB6-1862FF201E36}"/>
              </a:ext>
            </a:extLst>
          </p:cNvPr>
          <p:cNvSpPr txBox="1"/>
          <p:nvPr/>
        </p:nvSpPr>
        <p:spPr>
          <a:xfrm>
            <a:off x="5825588" y="6565612"/>
            <a:ext cx="1754505"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Ít</a:t>
            </a: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nhỏ</a:t>
            </a:r>
            <a:endParaRPr lang="en-US" sz="32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 xmlns:a16="http://schemas.microsoft.com/office/drawing/2014/main" id="{DB13DC0C-867F-48CC-9FCD-5A588DB033C8}"/>
              </a:ext>
            </a:extLst>
          </p:cNvPr>
          <p:cNvSpPr txBox="1"/>
          <p:nvPr/>
        </p:nvSpPr>
        <p:spPr>
          <a:xfrm>
            <a:off x="7733628" y="6267078"/>
            <a:ext cx="1329494"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Đông</a:t>
            </a:r>
            <a:endParaRPr lang="en-US" sz="32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7791" y="169174"/>
            <a:ext cx="6320057" cy="3259442"/>
          </a:xfrm>
          <a:prstGeom prst="rect">
            <a:avLst/>
          </a:prstGeom>
        </p:spPr>
      </p:pic>
    </p:spTree>
    <p:custDataLst>
      <p:tags r:id="rId1"/>
    </p:custDataLst>
    <p:extLst>
      <p:ext uri="{BB962C8B-B14F-4D97-AF65-F5344CB8AC3E}">
        <p14:creationId xmlns:p14="http://schemas.microsoft.com/office/powerpoint/2010/main" val="124845321"/>
      </p:ext>
    </p:extLst>
  </p:cSld>
  <p:clrMapOvr>
    <a:masterClrMapping/>
  </p:clrMapOvr>
  <mc:AlternateContent xmlns:mc="http://schemas.openxmlformats.org/markup-compatibility/2006" xmlns:p14="http://schemas.microsoft.com/office/powerpoint/2010/main">
    <mc:Choice Requires="p14">
      <p:transition spd="slow" p14:dur="1500" advTm="19818">
        <p:split orient="vert"/>
      </p:transition>
    </mc:Choice>
    <mc:Fallback xmlns="">
      <p:transition spd="slow" advTm="19818">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40438" y="147631"/>
            <a:ext cx="2879314" cy="523220"/>
          </a:xfrm>
          <a:noFill/>
        </p:spPr>
        <p:txBody>
          <a:bodyPr wrap="none" lIns="91440" tIns="45720" rIns="91440" bIns="45720">
            <a:spAutoFit/>
          </a:bodyPr>
          <a:lstStyle/>
          <a:p>
            <a:r>
              <a:rPr lang="en-US" sz="2800" dirty="0" smtClean="0">
                <a:ln w="6600">
                  <a:solidFill>
                    <a:srgbClr val="FFC000"/>
                  </a:solidFill>
                  <a:prstDash val="solid"/>
                </a:ln>
                <a:effectLst>
                  <a:outerShdw dist="38100" dir="2700000" algn="tl" rotWithShape="0">
                    <a:schemeClr val="accent2"/>
                  </a:outerShdw>
                </a:effectLst>
                <a:latin typeface="Times New Roman" panose="02020603050405020304" pitchFamily="18" charset="0"/>
                <a:ea typeface="+mn-ea"/>
                <a:cs typeface="Times New Roman" panose="02020603050405020304" pitchFamily="18" charset="0"/>
              </a:rPr>
              <a:t>1. </a:t>
            </a:r>
            <a:r>
              <a:rPr lang="en-US" sz="2800" dirty="0" err="1">
                <a:ln w="6600">
                  <a:solidFill>
                    <a:srgbClr val="FFC000"/>
                  </a:solidFill>
                  <a:prstDash val="solid"/>
                </a:ln>
                <a:effectLst>
                  <a:outerShdw dist="38100" dir="2700000" algn="tl" rotWithShape="0">
                    <a:schemeClr val="accent2"/>
                  </a:outerShdw>
                </a:effectLst>
                <a:latin typeface="Times New Roman" panose="02020603050405020304" pitchFamily="18" charset="0"/>
                <a:ea typeface="+mn-ea"/>
                <a:cs typeface="Times New Roman" panose="02020603050405020304" pitchFamily="18" charset="0"/>
              </a:rPr>
              <a:t>Hiện</a:t>
            </a:r>
            <a:r>
              <a:rPr lang="en-US" sz="2800" dirty="0">
                <a:ln w="6600">
                  <a:solidFill>
                    <a:srgbClr val="FFC000"/>
                  </a:solidFill>
                  <a:prstDash val="solid"/>
                </a:ln>
                <a:effectLst>
                  <a:outerShdw dist="38100" dir="2700000" algn="tl" rotWithShape="0">
                    <a:schemeClr val="accent2"/>
                  </a:outerShdw>
                </a:effectLst>
                <a:latin typeface="Times New Roman" panose="02020603050405020304" pitchFamily="18" charset="0"/>
                <a:ea typeface="+mn-ea"/>
                <a:cs typeface="Times New Roman" panose="02020603050405020304" pitchFamily="18" charset="0"/>
              </a:rPr>
              <a:t> </a:t>
            </a:r>
            <a:r>
              <a:rPr lang="en-US" sz="2800" dirty="0" err="1">
                <a:ln w="6600">
                  <a:solidFill>
                    <a:srgbClr val="FFC000"/>
                  </a:solidFill>
                  <a:prstDash val="solid"/>
                </a:ln>
                <a:effectLst>
                  <a:outerShdw dist="38100" dir="2700000" algn="tl" rotWithShape="0">
                    <a:schemeClr val="accent2"/>
                  </a:outerShdw>
                </a:effectLst>
                <a:latin typeface="Times New Roman" panose="02020603050405020304" pitchFamily="18" charset="0"/>
                <a:ea typeface="+mn-ea"/>
                <a:cs typeface="Times New Roman" panose="02020603050405020304" pitchFamily="18" charset="0"/>
              </a:rPr>
              <a:t>tượng</a:t>
            </a:r>
            <a:r>
              <a:rPr lang="en-US" sz="2800" dirty="0">
                <a:ln w="6600">
                  <a:solidFill>
                    <a:srgbClr val="FFC000"/>
                  </a:solidFill>
                  <a:prstDash val="solid"/>
                </a:ln>
                <a:effectLst>
                  <a:outerShdw dist="38100" dir="2700000" algn="tl" rotWithShape="0">
                    <a:schemeClr val="accent2"/>
                  </a:outerShdw>
                </a:effectLst>
                <a:latin typeface="Times New Roman" panose="02020603050405020304" pitchFamily="18" charset="0"/>
                <a:ea typeface="+mn-ea"/>
                <a:cs typeface="Times New Roman" panose="02020603050405020304" pitchFamily="18" charset="0"/>
              </a:rPr>
              <a:t> </a:t>
            </a:r>
            <a:r>
              <a:rPr lang="en-US" sz="2800" dirty="0" err="1">
                <a:ln w="6600">
                  <a:solidFill>
                    <a:srgbClr val="FFC000"/>
                  </a:solidFill>
                  <a:prstDash val="solid"/>
                </a:ln>
                <a:effectLst>
                  <a:outerShdw dist="38100" dir="2700000" algn="tl" rotWithShape="0">
                    <a:schemeClr val="accent2"/>
                  </a:outerShdw>
                </a:effectLst>
                <a:latin typeface="Times New Roman" panose="02020603050405020304" pitchFamily="18" charset="0"/>
                <a:ea typeface="+mn-ea"/>
                <a:cs typeface="Times New Roman" panose="02020603050405020304" pitchFamily="18" charset="0"/>
              </a:rPr>
              <a:t>mùa</a:t>
            </a:r>
            <a:endParaRPr lang="en-US" sz="2800" dirty="0">
              <a:ln w="6600">
                <a:solidFill>
                  <a:srgbClr val="FFC000"/>
                </a:solidFill>
                <a:prstDash val="solid"/>
              </a:ln>
              <a:effectLst>
                <a:outerShdw dist="38100" dir="2700000" algn="tl" rotWithShape="0">
                  <a:schemeClr val="accent2"/>
                </a:outerShdw>
              </a:effectLst>
              <a:latin typeface="Times New Roman" panose="02020603050405020304" pitchFamily="18" charset="0"/>
              <a:ea typeface="+mn-ea"/>
              <a:cs typeface="Times New Roman" panose="02020603050405020304" pitchFamily="18" charset="0"/>
            </a:endParaRPr>
          </a:p>
        </p:txBody>
      </p:sp>
      <p:cxnSp>
        <p:nvCxnSpPr>
          <p:cNvPr id="17" name="Straight Arrow Connector 16"/>
          <p:cNvCxnSpPr/>
          <p:nvPr/>
        </p:nvCxnSpPr>
        <p:spPr>
          <a:xfrm flipV="1">
            <a:off x="642938" y="228601"/>
            <a:ext cx="0" cy="113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6317589" y="1058092"/>
            <a:ext cx="2828879" cy="2677656"/>
          </a:xfrm>
          <a:prstGeom prst="rect">
            <a:avLst/>
          </a:prstGeom>
        </p:spPr>
        <p:txBody>
          <a:bodyPr wrap="square">
            <a:spAutoFit/>
          </a:bodyPr>
          <a:lstStyle/>
          <a:p>
            <a:r>
              <a:rPr lang="vi-VN" sz="2800" dirty="0">
                <a:solidFill>
                  <a:srgbClr val="FF0000"/>
                </a:solidFill>
                <a:latin typeface="Times New Roman" panose="02020603050405020304" pitchFamily="18" charset="0"/>
                <a:cs typeface="Times New Roman" panose="02020603050405020304" pitchFamily="18" charset="0"/>
              </a:rPr>
              <a:t>Quan sát hình 7.1 và 7.3 đọc thông tin trong bài, em hãy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điền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thông</a:t>
            </a:r>
            <a:r>
              <a:rPr lang="en-US" sz="2800" dirty="0">
                <a:solidFill>
                  <a:srgbClr val="FF0000"/>
                </a:solidFill>
                <a:latin typeface="Times New Roman" panose="02020603050405020304" pitchFamily="18" charset="0"/>
                <a:cs typeface="Times New Roman" panose="02020603050405020304" pitchFamily="18" charset="0"/>
              </a:rPr>
              <a:t> tin </a:t>
            </a:r>
            <a:r>
              <a:rPr lang="en-US" sz="2800" dirty="0" err="1">
                <a:solidFill>
                  <a:srgbClr val="FF0000"/>
                </a:solidFill>
                <a:latin typeface="Times New Roman" panose="02020603050405020304" pitchFamily="18" charset="0"/>
                <a:cs typeface="Times New Roman" panose="02020603050405020304" pitchFamily="18" charset="0"/>
              </a:rPr>
              <a:t>thích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hợp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chỗ</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trống</a:t>
            </a:r>
            <a:endParaRPr lang="en-US" sz="4400"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 xmlns:a16="http://schemas.microsoft.com/office/drawing/2014/main" id="{B9F175BC-DD85-48EC-9E16-4CB58DBEEE10}"/>
              </a:ext>
            </a:extLst>
          </p:cNvPr>
          <p:cNvGraphicFramePr>
            <a:graphicFrameLocks noGrp="1"/>
          </p:cNvGraphicFramePr>
          <p:nvPr>
            <p:extLst>
              <p:ext uri="{D42A27DB-BD31-4B8C-83A1-F6EECF244321}">
                <p14:modId xmlns:p14="http://schemas.microsoft.com/office/powerpoint/2010/main" val="4008259622"/>
              </p:ext>
            </p:extLst>
          </p:nvPr>
        </p:nvGraphicFramePr>
        <p:xfrm>
          <a:off x="82634" y="3422904"/>
          <a:ext cx="9061366" cy="3590705"/>
        </p:xfrm>
        <a:graphic>
          <a:graphicData uri="http://schemas.openxmlformats.org/drawingml/2006/table">
            <a:tbl>
              <a:tblPr firstRow="1" firstCol="1" bandRow="1">
                <a:tableStyleId>{21E4AEA4-8DFA-4A89-87EB-49C32662AFE0}</a:tableStyleId>
              </a:tblPr>
              <a:tblGrid>
                <a:gridCol w="1546877">
                  <a:extLst>
                    <a:ext uri="{9D8B030D-6E8A-4147-A177-3AD203B41FA5}">
                      <a16:colId xmlns="" xmlns:a16="http://schemas.microsoft.com/office/drawing/2014/main" val="3148023829"/>
                    </a:ext>
                  </a:extLst>
                </a:gridCol>
                <a:gridCol w="2039755">
                  <a:extLst>
                    <a:ext uri="{9D8B030D-6E8A-4147-A177-3AD203B41FA5}">
                      <a16:colId xmlns="" xmlns:a16="http://schemas.microsoft.com/office/drawing/2014/main" val="1408240502"/>
                    </a:ext>
                  </a:extLst>
                </a:gridCol>
                <a:gridCol w="2039755">
                  <a:extLst>
                    <a:ext uri="{9D8B030D-6E8A-4147-A177-3AD203B41FA5}">
                      <a16:colId xmlns="" xmlns:a16="http://schemas.microsoft.com/office/drawing/2014/main" val="2361664153"/>
                    </a:ext>
                  </a:extLst>
                </a:gridCol>
                <a:gridCol w="1720438">
                  <a:extLst>
                    <a:ext uri="{9D8B030D-6E8A-4147-A177-3AD203B41FA5}">
                      <a16:colId xmlns="" xmlns:a16="http://schemas.microsoft.com/office/drawing/2014/main" val="952774545"/>
                    </a:ext>
                  </a:extLst>
                </a:gridCol>
                <a:gridCol w="1714541">
                  <a:extLst>
                    <a:ext uri="{9D8B030D-6E8A-4147-A177-3AD203B41FA5}">
                      <a16:colId xmlns="" xmlns:a16="http://schemas.microsoft.com/office/drawing/2014/main" val="2103836814"/>
                    </a:ext>
                  </a:extLst>
                </a:gridCol>
              </a:tblGrid>
              <a:tr h="1904345">
                <a:tc>
                  <a:txBody>
                    <a:bodyPr/>
                    <a:lstStyle/>
                    <a:p>
                      <a:pPr indent="180340" algn="ctr">
                        <a:lnSpc>
                          <a:spcPct val="115000"/>
                        </a:lnSpc>
                        <a:spcBef>
                          <a:spcPts val="300"/>
                        </a:spcBef>
                        <a:spcAft>
                          <a:spcPts val="300"/>
                        </a:spcAft>
                      </a:pPr>
                      <a:r>
                        <a:rPr lang="en-US" sz="2800" dirty="0">
                          <a:effectLst/>
                        </a:rPr>
                        <a:t>Ngày</a:t>
                      </a:r>
                      <a:endParaRPr lang="en-US" sz="2800" dirty="0">
                        <a:effectLst/>
                        <a:latin typeface="Times New Roman" panose="02020603050405020304" pitchFamily="18" charset="0"/>
                        <a:ea typeface="Tahoma" panose="020B060403050404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Bef>
                          <a:spcPts val="300"/>
                        </a:spcBef>
                        <a:spcAft>
                          <a:spcPts val="300"/>
                        </a:spcAft>
                      </a:pPr>
                      <a:r>
                        <a:rPr lang="en-US" sz="2800" dirty="0" err="1">
                          <a:effectLst/>
                        </a:rPr>
                        <a:t>Bán</a:t>
                      </a:r>
                      <a:r>
                        <a:rPr lang="en-US" sz="2800" dirty="0">
                          <a:effectLst/>
                        </a:rPr>
                        <a:t> </a:t>
                      </a:r>
                      <a:r>
                        <a:rPr lang="en-US" sz="2800" dirty="0" err="1">
                          <a:effectLst/>
                        </a:rPr>
                        <a:t>cầu</a:t>
                      </a:r>
                      <a:endParaRPr lang="en-US" sz="2800" dirty="0">
                        <a:effectLst/>
                        <a:latin typeface="Times New Roman" panose="02020603050405020304" pitchFamily="18" charset="0"/>
                        <a:ea typeface="Tahoma" panose="020B060403050404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Bef>
                          <a:spcPts val="300"/>
                        </a:spcBef>
                        <a:spcAft>
                          <a:spcPts val="300"/>
                        </a:spcAft>
                      </a:pPr>
                      <a:r>
                        <a:rPr lang="en-US" sz="2800" dirty="0" err="1">
                          <a:effectLst/>
                        </a:rPr>
                        <a:t>Vị</a:t>
                      </a:r>
                      <a:r>
                        <a:rPr lang="en-US" sz="2800" dirty="0">
                          <a:effectLst/>
                        </a:rPr>
                        <a:t> </a:t>
                      </a:r>
                      <a:r>
                        <a:rPr lang="en-US" sz="2800" dirty="0" err="1">
                          <a:effectLst/>
                        </a:rPr>
                        <a:t>trí</a:t>
                      </a:r>
                      <a:r>
                        <a:rPr lang="en-US" sz="2800" dirty="0">
                          <a:effectLst/>
                        </a:rPr>
                        <a:t> </a:t>
                      </a:r>
                      <a:r>
                        <a:rPr lang="en-US" sz="2800" dirty="0" err="1">
                          <a:effectLst/>
                        </a:rPr>
                        <a:t>bán</a:t>
                      </a:r>
                      <a:r>
                        <a:rPr lang="en-US" sz="2800" dirty="0">
                          <a:effectLst/>
                        </a:rPr>
                        <a:t> </a:t>
                      </a:r>
                      <a:r>
                        <a:rPr lang="en-US" sz="2800" dirty="0" err="1">
                          <a:effectLst/>
                        </a:rPr>
                        <a:t>cầu</a:t>
                      </a:r>
                      <a:r>
                        <a:rPr lang="en-US" sz="2800" dirty="0">
                          <a:effectLst/>
                        </a:rPr>
                        <a:t> so </a:t>
                      </a:r>
                      <a:r>
                        <a:rPr lang="en-US" sz="2800" dirty="0" err="1">
                          <a:effectLst/>
                        </a:rPr>
                        <a:t>với</a:t>
                      </a:r>
                      <a:r>
                        <a:rPr lang="en-US" sz="2800" dirty="0">
                          <a:effectLst/>
                        </a:rPr>
                        <a:t> </a:t>
                      </a:r>
                      <a:r>
                        <a:rPr lang="en-US" sz="2800" dirty="0" err="1">
                          <a:effectLst/>
                        </a:rPr>
                        <a:t>Mặt</a:t>
                      </a:r>
                      <a:r>
                        <a:rPr lang="en-US" sz="2800" dirty="0">
                          <a:effectLst/>
                        </a:rPr>
                        <a:t> </a:t>
                      </a:r>
                      <a:r>
                        <a:rPr lang="en-US" sz="2800" dirty="0" err="1">
                          <a:effectLst/>
                        </a:rPr>
                        <a:t>Trời</a:t>
                      </a:r>
                      <a:endParaRPr lang="en-US" sz="2800" dirty="0">
                        <a:effectLst/>
                        <a:latin typeface="Times New Roman" panose="02020603050405020304" pitchFamily="18" charset="0"/>
                        <a:ea typeface="Tahoma" panose="020B060403050404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Bef>
                          <a:spcPts val="300"/>
                        </a:spcBef>
                        <a:spcAft>
                          <a:spcPts val="300"/>
                        </a:spcAft>
                      </a:pPr>
                      <a:r>
                        <a:rPr lang="en-US" sz="2800" dirty="0" err="1">
                          <a:effectLst/>
                        </a:rPr>
                        <a:t>Lượng</a:t>
                      </a:r>
                      <a:r>
                        <a:rPr lang="en-US" sz="2800" dirty="0">
                          <a:effectLst/>
                        </a:rPr>
                        <a:t> </a:t>
                      </a:r>
                      <a:r>
                        <a:rPr lang="en-US" sz="2800" dirty="0" err="1">
                          <a:effectLst/>
                        </a:rPr>
                        <a:t>nhiệt</a:t>
                      </a:r>
                      <a:r>
                        <a:rPr lang="en-US" sz="2800" dirty="0">
                          <a:effectLst/>
                        </a:rPr>
                        <a:t> </a:t>
                      </a:r>
                      <a:br>
                        <a:rPr lang="en-US" sz="2800" dirty="0">
                          <a:effectLst/>
                        </a:rPr>
                      </a:br>
                      <a:r>
                        <a:rPr lang="en-US" sz="2800" dirty="0" err="1">
                          <a:effectLst/>
                        </a:rPr>
                        <a:t>nhận</a:t>
                      </a:r>
                      <a:r>
                        <a:rPr lang="en-US" sz="2800" dirty="0">
                          <a:effectLst/>
                        </a:rPr>
                        <a:t> </a:t>
                      </a:r>
                      <a:r>
                        <a:rPr lang="en-US" sz="2800" dirty="0" err="1">
                          <a:effectLst/>
                        </a:rPr>
                        <a:t>được</a:t>
                      </a:r>
                      <a:endParaRPr lang="en-US" sz="2800" dirty="0">
                        <a:effectLst/>
                        <a:latin typeface="Times New Roman" panose="02020603050405020304" pitchFamily="18" charset="0"/>
                        <a:ea typeface="Tahoma" panose="020B060403050404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Bef>
                          <a:spcPts val="300"/>
                        </a:spcBef>
                        <a:spcAft>
                          <a:spcPts val="300"/>
                        </a:spcAft>
                      </a:pPr>
                      <a:r>
                        <a:rPr lang="en-US" sz="2800" dirty="0">
                          <a:effectLst/>
                        </a:rPr>
                        <a:t>Mùa</a:t>
                      </a:r>
                      <a:endParaRPr lang="en-US" sz="2800" dirty="0">
                        <a:effectLst/>
                        <a:latin typeface="Times New Roman" panose="02020603050405020304" pitchFamily="18" charset="0"/>
                        <a:ea typeface="Tahoma" panose="020B060403050404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260618773"/>
                  </a:ext>
                </a:extLst>
              </a:tr>
              <a:tr h="646337">
                <a:tc rowSpan="2">
                  <a:txBody>
                    <a:bodyPr/>
                    <a:lstStyle/>
                    <a:p>
                      <a:pPr indent="180340" algn="l">
                        <a:lnSpc>
                          <a:spcPct val="115000"/>
                        </a:lnSpc>
                        <a:spcBef>
                          <a:spcPts val="300"/>
                        </a:spcBef>
                        <a:spcAft>
                          <a:spcPts val="300"/>
                        </a:spcAft>
                      </a:pPr>
                      <a:r>
                        <a:rPr lang="en-US" sz="2800" dirty="0">
                          <a:effectLst/>
                        </a:rPr>
                        <a:t>22/12</a:t>
                      </a:r>
                      <a:endParaRPr lang="en-US" sz="2800" dirty="0">
                        <a:effectLst/>
                        <a:latin typeface="Times New Roman" panose="02020603050405020304" pitchFamily="18" charset="0"/>
                        <a:ea typeface="Tahoma" panose="020B060403050404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l">
                        <a:lnSpc>
                          <a:spcPct val="115000"/>
                        </a:lnSpc>
                        <a:spcBef>
                          <a:spcPts val="300"/>
                        </a:spcBef>
                        <a:spcAft>
                          <a:spcPts val="300"/>
                        </a:spcAft>
                      </a:pPr>
                      <a:r>
                        <a:rPr lang="en-US" sz="2800">
                          <a:effectLst/>
                        </a:rPr>
                        <a:t>Bán cầu Bắc</a:t>
                      </a:r>
                      <a:endParaRPr lang="en-US" sz="2800">
                        <a:effectLst/>
                        <a:latin typeface="Times New Roman" panose="02020603050405020304" pitchFamily="18" charset="0"/>
                        <a:ea typeface="Tahoma" panose="020B060403050404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l">
                        <a:lnSpc>
                          <a:spcPct val="115000"/>
                        </a:lnSpc>
                        <a:spcBef>
                          <a:spcPts val="600"/>
                        </a:spcBef>
                        <a:spcAft>
                          <a:spcPts val="0"/>
                        </a:spcAft>
                      </a:pPr>
                      <a:endParaRPr lang="en-US" sz="2800" dirty="0">
                        <a:effectLst/>
                        <a:latin typeface="Times New Roman" panose="02020603050405020304" pitchFamily="18" charset="0"/>
                        <a:ea typeface="Tahoma" panose="020B0604030504040204" pitchFamily="34" charset="0"/>
                      </a:endParaRPr>
                    </a:p>
                  </a:txBody>
                  <a:tcPr marL="51435" marR="5143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l">
                        <a:lnSpc>
                          <a:spcPct val="115000"/>
                        </a:lnSpc>
                        <a:spcBef>
                          <a:spcPts val="600"/>
                        </a:spcBef>
                        <a:spcAft>
                          <a:spcPts val="0"/>
                        </a:spcAft>
                      </a:pPr>
                      <a:endParaRPr lang="en-US" sz="2800" dirty="0">
                        <a:effectLst/>
                        <a:latin typeface="Times New Roman" panose="02020603050405020304" pitchFamily="18" charset="0"/>
                        <a:ea typeface="Tahoma" panose="020B060403050404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l">
                        <a:lnSpc>
                          <a:spcPct val="115000"/>
                        </a:lnSpc>
                        <a:spcBef>
                          <a:spcPts val="600"/>
                        </a:spcBef>
                        <a:spcAft>
                          <a:spcPts val="0"/>
                        </a:spcAft>
                      </a:pPr>
                      <a:endParaRPr lang="en-US" sz="2800" dirty="0">
                        <a:effectLst/>
                        <a:latin typeface="Times New Roman" panose="02020603050405020304" pitchFamily="18" charset="0"/>
                        <a:ea typeface="Tahoma" panose="020B060403050404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38070991"/>
                  </a:ext>
                </a:extLst>
              </a:tr>
              <a:tr h="646337">
                <a:tc vMerge="1">
                  <a:txBody>
                    <a:bodyPr/>
                    <a:lstStyle/>
                    <a:p>
                      <a:endParaRPr lang="en-US"/>
                    </a:p>
                  </a:txBody>
                  <a:tcPr/>
                </a:tc>
                <a:tc>
                  <a:txBody>
                    <a:bodyPr/>
                    <a:lstStyle/>
                    <a:p>
                      <a:pPr indent="180340" algn="l">
                        <a:lnSpc>
                          <a:spcPct val="115000"/>
                        </a:lnSpc>
                        <a:spcBef>
                          <a:spcPts val="300"/>
                        </a:spcBef>
                        <a:spcAft>
                          <a:spcPts val="300"/>
                        </a:spcAft>
                      </a:pPr>
                      <a:r>
                        <a:rPr lang="en-US" sz="2800">
                          <a:effectLst/>
                        </a:rPr>
                        <a:t>Bán cầu Nam</a:t>
                      </a:r>
                      <a:endParaRPr lang="en-US" sz="2800">
                        <a:effectLst/>
                        <a:latin typeface="Times New Roman" panose="02020603050405020304" pitchFamily="18" charset="0"/>
                        <a:ea typeface="Tahoma" panose="020B060403050404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l">
                        <a:lnSpc>
                          <a:spcPct val="115000"/>
                        </a:lnSpc>
                        <a:spcBef>
                          <a:spcPts val="600"/>
                        </a:spcBef>
                        <a:spcAft>
                          <a:spcPts val="0"/>
                        </a:spcAft>
                      </a:pPr>
                      <a:endParaRPr lang="en-US" sz="2800" dirty="0">
                        <a:effectLst/>
                        <a:latin typeface="Times New Roman" panose="02020603050405020304" pitchFamily="18" charset="0"/>
                        <a:ea typeface="Tahoma" panose="020B0604030504040204" pitchFamily="34" charset="0"/>
                      </a:endParaRPr>
                    </a:p>
                  </a:txBody>
                  <a:tcPr marL="51435" marR="5143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l">
                        <a:lnSpc>
                          <a:spcPct val="115000"/>
                        </a:lnSpc>
                        <a:spcBef>
                          <a:spcPts val="600"/>
                        </a:spcBef>
                        <a:spcAft>
                          <a:spcPts val="0"/>
                        </a:spcAft>
                      </a:pPr>
                      <a:endParaRPr lang="en-US" sz="2800" dirty="0">
                        <a:effectLst/>
                        <a:latin typeface="Times New Roman" panose="02020603050405020304" pitchFamily="18" charset="0"/>
                        <a:ea typeface="Tahoma" panose="020B060403050404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l">
                        <a:lnSpc>
                          <a:spcPct val="115000"/>
                        </a:lnSpc>
                        <a:spcBef>
                          <a:spcPts val="600"/>
                        </a:spcBef>
                        <a:spcAft>
                          <a:spcPts val="0"/>
                        </a:spcAft>
                      </a:pPr>
                      <a:endParaRPr lang="en-US" sz="2800" dirty="0">
                        <a:effectLst/>
                        <a:latin typeface="Times New Roman" panose="02020603050405020304" pitchFamily="18" charset="0"/>
                        <a:ea typeface="Tahoma" panose="020B060403050404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53238763"/>
                  </a:ext>
                </a:extLst>
              </a:tr>
            </a:tbl>
          </a:graphicData>
        </a:graphic>
      </p:graphicFrame>
      <p:sp>
        <p:nvSpPr>
          <p:cNvPr id="35" name="TextBox 34">
            <a:extLst>
              <a:ext uri="{FF2B5EF4-FFF2-40B4-BE49-F238E27FC236}">
                <a16:creationId xmlns="" xmlns:a16="http://schemas.microsoft.com/office/drawing/2014/main" id="{383574D5-0948-496E-96B5-E2B16D16B8EA}"/>
              </a:ext>
            </a:extLst>
          </p:cNvPr>
          <p:cNvSpPr txBox="1"/>
          <p:nvPr/>
        </p:nvSpPr>
        <p:spPr>
          <a:xfrm>
            <a:off x="3576589" y="5364071"/>
            <a:ext cx="2491610" cy="584775"/>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Chếch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a:t>
            </a:r>
            <a:r>
              <a:rPr lang="en-US" sz="3200" dirty="0" err="1" smtClean="0">
                <a:latin typeface="Times New Roman" panose="02020603050405020304" pitchFamily="18" charset="0"/>
                <a:cs typeface="Times New Roman" panose="02020603050405020304" pitchFamily="18" charset="0"/>
              </a:rPr>
              <a:t>a</a:t>
            </a:r>
            <a:r>
              <a:rPr lang="en-US" sz="3200" dirty="0" smtClean="0">
                <a:latin typeface="Times New Roman" panose="02020603050405020304" pitchFamily="18" charset="0"/>
                <a:cs typeface="Times New Roman" panose="02020603050405020304" pitchFamily="18" charset="0"/>
              </a:rPr>
              <a:t> MT</a:t>
            </a:r>
            <a:endParaRPr lang="en-US" sz="32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 xmlns:a16="http://schemas.microsoft.com/office/drawing/2014/main" id="{E8693AC5-936F-4567-BF7B-3FB24FCC0E49}"/>
              </a:ext>
            </a:extLst>
          </p:cNvPr>
          <p:cNvSpPr txBox="1"/>
          <p:nvPr/>
        </p:nvSpPr>
        <p:spPr>
          <a:xfrm>
            <a:off x="5800761" y="5317123"/>
            <a:ext cx="1754505" cy="584775"/>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Ít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nhỏ</a:t>
            </a:r>
            <a:endParaRPr lang="en-US" sz="32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 xmlns:a16="http://schemas.microsoft.com/office/drawing/2014/main" id="{83B7C1F1-AD5B-4EEC-8D77-F0E59E92DB8A}"/>
              </a:ext>
            </a:extLst>
          </p:cNvPr>
          <p:cNvSpPr txBox="1"/>
          <p:nvPr/>
        </p:nvSpPr>
        <p:spPr>
          <a:xfrm>
            <a:off x="7866476" y="5936517"/>
            <a:ext cx="706755"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Hạ</a:t>
            </a:r>
            <a:endParaRPr lang="en-US" sz="3200"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 xmlns:a16="http://schemas.microsoft.com/office/drawing/2014/main" id="{CE304A6B-A39E-4A69-8A14-5A4F27162A33}"/>
              </a:ext>
            </a:extLst>
          </p:cNvPr>
          <p:cNvSpPr txBox="1"/>
          <p:nvPr/>
        </p:nvSpPr>
        <p:spPr>
          <a:xfrm>
            <a:off x="3766852" y="6035148"/>
            <a:ext cx="2017421" cy="52322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Ngả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MT</a:t>
            </a:r>
            <a:endParaRPr lang="en-US" sz="2800" dirty="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 xmlns:a16="http://schemas.microsoft.com/office/drawing/2014/main" id="{9EEDC103-2EFC-4941-8A5B-86D33B083A2C}"/>
              </a:ext>
            </a:extLst>
          </p:cNvPr>
          <p:cNvSpPr txBox="1"/>
          <p:nvPr/>
        </p:nvSpPr>
        <p:spPr>
          <a:xfrm>
            <a:off x="5902527" y="5936518"/>
            <a:ext cx="1754505" cy="1077218"/>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Nhiều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lớn</a:t>
            </a:r>
            <a:endParaRPr lang="en-US" sz="3200"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 xmlns:a16="http://schemas.microsoft.com/office/drawing/2014/main" id="{8F256378-14EA-4776-AF51-084380EEE0C9}"/>
              </a:ext>
            </a:extLst>
          </p:cNvPr>
          <p:cNvSpPr txBox="1"/>
          <p:nvPr/>
        </p:nvSpPr>
        <p:spPr>
          <a:xfrm>
            <a:off x="7621411" y="5253111"/>
            <a:ext cx="1661186" cy="584775"/>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Đông</a:t>
            </a: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4"/>
          <a:stretch>
            <a:fillRect/>
          </a:stretch>
        </p:blipFill>
        <p:spPr>
          <a:xfrm>
            <a:off x="1" y="-1"/>
            <a:ext cx="6320057" cy="3422903"/>
          </a:xfrm>
          <a:prstGeom prst="rect">
            <a:avLst/>
          </a:prstGeom>
        </p:spPr>
      </p:pic>
    </p:spTree>
    <p:custDataLst>
      <p:tags r:id="rId1"/>
    </p:custDataLst>
    <p:extLst>
      <p:ext uri="{BB962C8B-B14F-4D97-AF65-F5344CB8AC3E}">
        <p14:creationId xmlns:p14="http://schemas.microsoft.com/office/powerpoint/2010/main" val="3978499076"/>
      </p:ext>
    </p:extLst>
  </p:cSld>
  <p:clrMapOvr>
    <a:masterClrMapping/>
  </p:clrMapOvr>
  <mc:AlternateContent xmlns:mc="http://schemas.openxmlformats.org/markup-compatibility/2006" xmlns:p14="http://schemas.microsoft.com/office/powerpoint/2010/main">
    <mc:Choice Requires="p14">
      <p:transition spd="slow" p14:dur="1500" advTm="20932">
        <p:split orient="vert"/>
      </p:transition>
    </mc:Choice>
    <mc:Fallback xmlns="">
      <p:transition spd="slow" advTm="20932">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1000"/>
                                        <p:tgtEl>
                                          <p:spTgt spid="37"/>
                                        </p:tgtEl>
                                      </p:cBhvr>
                                    </p:animEffect>
                                    <p:anim calcmode="lin" valueType="num">
                                      <p:cBhvr>
                                        <p:cTn id="35" dur="1000" fill="hold"/>
                                        <p:tgtEl>
                                          <p:spTgt spid="37"/>
                                        </p:tgtEl>
                                        <p:attrNameLst>
                                          <p:attrName>ppt_x</p:attrName>
                                        </p:attrNameLst>
                                      </p:cBhvr>
                                      <p:tavLst>
                                        <p:tav tm="0">
                                          <p:val>
                                            <p:strVal val="#ppt_x"/>
                                          </p:val>
                                        </p:tav>
                                        <p:tav tm="100000">
                                          <p:val>
                                            <p:strVal val="#ppt_x"/>
                                          </p:val>
                                        </p:tav>
                                      </p:tavLst>
                                    </p:anim>
                                    <p:anim calcmode="lin" valueType="num">
                                      <p:cBhvr>
                                        <p:cTn id="3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1E011AD8-F56C-448D-9F81-BB5BDB4B1175}"/>
              </a:ext>
            </a:extLst>
          </p:cNvPr>
          <p:cNvSpPr txBox="1">
            <a:spLocks/>
          </p:cNvSpPr>
          <p:nvPr/>
        </p:nvSpPr>
        <p:spPr>
          <a:xfrm>
            <a:off x="0" y="94630"/>
            <a:ext cx="8405134" cy="480131"/>
          </a:xfrm>
          <a:prstGeom prst="rect">
            <a:avLst/>
          </a:prstGeom>
          <a:noFill/>
        </p:spPr>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800" b="1" dirty="0" smtClean="0">
                <a:ln w="6600">
                  <a:solidFill>
                    <a:srgbClr val="FFC000"/>
                  </a:solidFill>
                  <a:prstDash val="solid"/>
                </a:ln>
                <a:solidFill>
                  <a:srgbClr val="FF0000"/>
                </a:solidFill>
                <a:effectLst>
                  <a:outerShdw dist="38100" dir="2700000" algn="tl" rotWithShape="0">
                    <a:srgbClr val="8BC145"/>
                  </a:outerShdw>
                </a:effectLst>
                <a:latin typeface="Times New Roman" panose="02020603050405020304" pitchFamily="18" charset="0"/>
                <a:cs typeface="Times New Roman" panose="02020603050405020304" pitchFamily="18" charset="0"/>
              </a:rPr>
              <a:t>2. </a:t>
            </a:r>
            <a:r>
              <a:rPr lang="vi-VN" sz="2800" b="1" dirty="0" smtClean="0">
                <a:ln w="6600">
                  <a:solidFill>
                    <a:srgbClr val="FFC000"/>
                  </a:solidFill>
                  <a:prstDash val="solid"/>
                </a:ln>
                <a:solidFill>
                  <a:srgbClr val="FF0000"/>
                </a:solidFill>
                <a:effectLst>
                  <a:outerShdw dist="38100" dir="2700000" algn="tl" rotWithShape="0">
                    <a:srgbClr val="8BC145"/>
                  </a:outerShdw>
                </a:effectLst>
                <a:latin typeface="Times New Roman" panose="02020603050405020304" pitchFamily="18" charset="0"/>
                <a:cs typeface="Times New Roman" panose="02020603050405020304" pitchFamily="18" charset="0"/>
              </a:rPr>
              <a:t>Hiện </a:t>
            </a:r>
            <a:r>
              <a:rPr lang="vi-VN" sz="2800" b="1" dirty="0">
                <a:ln w="6600">
                  <a:solidFill>
                    <a:srgbClr val="FFC000"/>
                  </a:solidFill>
                  <a:prstDash val="solid"/>
                </a:ln>
                <a:solidFill>
                  <a:srgbClr val="FF0000"/>
                </a:solidFill>
                <a:effectLst>
                  <a:outerShdw dist="38100" dir="2700000" algn="tl" rotWithShape="0">
                    <a:srgbClr val="8BC145"/>
                  </a:outerShdw>
                </a:effectLst>
                <a:latin typeface="Times New Roman" panose="02020603050405020304" pitchFamily="18" charset="0"/>
                <a:cs typeface="Times New Roman" panose="02020603050405020304" pitchFamily="18" charset="0"/>
              </a:rPr>
              <a:t>tượng ngày đêm dài ngắn theo mùa</a:t>
            </a:r>
            <a:endParaRPr lang="en-US" sz="2000" b="1" dirty="0">
              <a:ln w="6600">
                <a:solidFill>
                  <a:srgbClr val="FFC000"/>
                </a:solidFill>
                <a:prstDash val="solid"/>
              </a:ln>
              <a:solidFill>
                <a:srgbClr val="FF0000"/>
              </a:solidFill>
              <a:effectLst>
                <a:outerShdw dist="38100" dir="2700000" algn="tl" rotWithShape="0">
                  <a:schemeClr val="accent2"/>
                </a:outerShdw>
              </a:effectLst>
              <a:latin typeface="Times New Roman" panose="02020603050405020304" pitchFamily="18" charset="0"/>
              <a:ea typeface="+mn-ea"/>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161316" y="743317"/>
            <a:ext cx="8525204" cy="4587391"/>
          </a:xfrm>
          <a:prstGeom prst="rect">
            <a:avLst/>
          </a:prstGeom>
        </p:spPr>
      </p:pic>
      <p:sp>
        <p:nvSpPr>
          <p:cNvPr id="6" name="Content Placeholder 2"/>
          <p:cNvSpPr txBox="1">
            <a:spLocks/>
          </p:cNvSpPr>
          <p:nvPr/>
        </p:nvSpPr>
        <p:spPr>
          <a:xfrm>
            <a:off x="5661760" y="451249"/>
            <a:ext cx="2342447" cy="7021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smtClean="0">
                <a:latin typeface="Times New Roman" panose="02020603050405020304" pitchFamily="18" charset="0"/>
                <a:cs typeface="Times New Roman" panose="02020603050405020304" pitchFamily="18" charset="0"/>
              </a:rPr>
              <a:t>Trục</a:t>
            </a:r>
            <a:r>
              <a:rPr lang="en-US" dirty="0" smtClean="0">
                <a:latin typeface="Times New Roman" panose="02020603050405020304" pitchFamily="18" charset="0"/>
                <a:cs typeface="Times New Roman" panose="02020603050405020304" pitchFamily="18" charset="0"/>
              </a:rPr>
              <a:t> ST</a:t>
            </a:r>
            <a:endParaRPr lang="en-US" dirty="0">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7233911" y="652393"/>
            <a:ext cx="2342447" cy="7021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smtClean="0">
                <a:latin typeface="Times New Roman" panose="02020603050405020304" pitchFamily="18" charset="0"/>
                <a:cs typeface="Times New Roman" panose="02020603050405020304" pitchFamily="18" charset="0"/>
              </a:rPr>
              <a:t>Trục</a:t>
            </a:r>
            <a:r>
              <a:rPr lang="en-US" dirty="0" smtClean="0">
                <a:latin typeface="Times New Roman" panose="02020603050405020304" pitchFamily="18" charset="0"/>
                <a:cs typeface="Times New Roman" panose="02020603050405020304" pitchFamily="18" charset="0"/>
              </a:rPr>
              <a:t> TĐ</a:t>
            </a:r>
            <a:endParaRPr lang="en-US" dirty="0">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a:xfrm>
            <a:off x="1506541" y="522326"/>
            <a:ext cx="2342447" cy="7021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smtClean="0">
                <a:latin typeface="Times New Roman" panose="02020603050405020304" pitchFamily="18" charset="0"/>
                <a:cs typeface="Times New Roman" panose="02020603050405020304" pitchFamily="18" charset="0"/>
              </a:rPr>
              <a:t>Trục</a:t>
            </a:r>
            <a:r>
              <a:rPr lang="en-US" dirty="0" smtClean="0">
                <a:latin typeface="Times New Roman" panose="02020603050405020304" pitchFamily="18" charset="0"/>
                <a:cs typeface="Times New Roman" panose="02020603050405020304" pitchFamily="18" charset="0"/>
              </a:rPr>
              <a:t> ST</a:t>
            </a:r>
            <a:endParaRPr lang="en-US" dirty="0">
              <a:latin typeface="Times New Roman" panose="02020603050405020304" pitchFamily="18" charset="0"/>
              <a:cs typeface="Times New Roman" panose="02020603050405020304" pitchFamily="18" charset="0"/>
            </a:endParaRPr>
          </a:p>
        </p:txBody>
      </p:sp>
      <p:sp>
        <p:nvSpPr>
          <p:cNvPr id="9" name="Content Placeholder 2"/>
          <p:cNvSpPr txBox="1">
            <a:spLocks/>
          </p:cNvSpPr>
          <p:nvPr/>
        </p:nvSpPr>
        <p:spPr>
          <a:xfrm>
            <a:off x="3252694" y="704827"/>
            <a:ext cx="2342447" cy="7021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smtClean="0">
                <a:latin typeface="Times New Roman" panose="02020603050405020304" pitchFamily="18" charset="0"/>
                <a:cs typeface="Times New Roman" panose="02020603050405020304" pitchFamily="18" charset="0"/>
              </a:rPr>
              <a:t>Trục</a:t>
            </a:r>
            <a:r>
              <a:rPr lang="en-US" dirty="0" smtClean="0">
                <a:latin typeface="Times New Roman" panose="02020603050405020304" pitchFamily="18" charset="0"/>
                <a:cs typeface="Times New Roman" panose="02020603050405020304" pitchFamily="18" charset="0"/>
              </a:rPr>
              <a:t> TĐ</a:t>
            </a:r>
            <a:endParaRPr lang="en-US" dirty="0">
              <a:latin typeface="Times New Roman" panose="02020603050405020304" pitchFamily="18" charset="0"/>
              <a:cs typeface="Times New Roman" panose="02020603050405020304" pitchFamily="18" charset="0"/>
            </a:endParaRPr>
          </a:p>
        </p:txBody>
      </p:sp>
      <p:sp>
        <p:nvSpPr>
          <p:cNvPr id="10" name="Content Placeholder 2"/>
          <p:cNvSpPr txBox="1">
            <a:spLocks/>
          </p:cNvSpPr>
          <p:nvPr/>
        </p:nvSpPr>
        <p:spPr>
          <a:xfrm>
            <a:off x="248307" y="5630533"/>
            <a:ext cx="8895693" cy="8873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smtClean="0">
                <a:solidFill>
                  <a:srgbClr val="FF0000"/>
                </a:solidFill>
                <a:latin typeface="Times New Roman" panose="02020603050405020304" pitchFamily="18" charset="0"/>
                <a:cs typeface="Times New Roman" panose="02020603050405020304" pitchFamily="18" charset="0"/>
              </a:rPr>
              <a:t>Dựa</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vào</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hình</a:t>
            </a:r>
            <a:r>
              <a:rPr lang="en-US" dirty="0" smtClean="0">
                <a:solidFill>
                  <a:srgbClr val="FF0000"/>
                </a:solidFill>
                <a:latin typeface="Times New Roman" panose="02020603050405020304" pitchFamily="18" charset="0"/>
                <a:cs typeface="Times New Roman" panose="02020603050405020304" pitchFamily="18" charset="0"/>
              </a:rPr>
              <a:t> 7.2 SGK/133 </a:t>
            </a:r>
            <a:r>
              <a:rPr lang="en-US" dirty="0" err="1" smtClean="0">
                <a:solidFill>
                  <a:srgbClr val="FF0000"/>
                </a:solidFill>
                <a:latin typeface="Times New Roman" panose="02020603050405020304" pitchFamily="18" charset="0"/>
                <a:cs typeface="Times New Roman" panose="02020603050405020304" pitchFamily="18" charset="0"/>
              </a:rPr>
              <a:t>em</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hãy</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xác</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định</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trục</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Trái</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đất</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Bắc</a:t>
            </a:r>
            <a:r>
              <a:rPr lang="en-US" dirty="0" smtClean="0">
                <a:solidFill>
                  <a:srgbClr val="FF0000"/>
                </a:solidFill>
                <a:latin typeface="Times New Roman" panose="02020603050405020304" pitchFamily="18" charset="0"/>
                <a:cs typeface="Times New Roman" panose="02020603050405020304" pitchFamily="18" charset="0"/>
              </a:rPr>
              <a:t> – Nam) </a:t>
            </a:r>
            <a:r>
              <a:rPr lang="en-US" dirty="0" err="1" smtClean="0">
                <a:solidFill>
                  <a:srgbClr val="FF0000"/>
                </a:solidFill>
                <a:latin typeface="Times New Roman" panose="02020603050405020304" pitchFamily="18" charset="0"/>
                <a:cs typeface="Times New Roman" panose="02020603050405020304" pitchFamily="18" charset="0"/>
              </a:rPr>
              <a:t>và</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đường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phân</a:t>
            </a:r>
            <a:r>
              <a:rPr lang="en-US" dirty="0" smtClean="0">
                <a:solidFill>
                  <a:srgbClr val="FF0000"/>
                </a:solidFill>
                <a:latin typeface="Times New Roman" panose="02020603050405020304" pitchFamily="18" charset="0"/>
                <a:cs typeface="Times New Roman" panose="02020603050405020304" pitchFamily="18" charset="0"/>
              </a:rPr>
              <a:t> chia </a:t>
            </a:r>
            <a:r>
              <a:rPr lang="en-US" dirty="0" err="1" smtClean="0">
                <a:solidFill>
                  <a:srgbClr val="FF0000"/>
                </a:solidFill>
                <a:latin typeface="Times New Roman" panose="02020603050405020304" pitchFamily="18" charset="0"/>
                <a:cs typeface="Times New Roman" panose="02020603050405020304" pitchFamily="18" charset="0"/>
              </a:rPr>
              <a:t>sáng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tối</a:t>
            </a:r>
            <a:r>
              <a:rPr lang="en-US" dirty="0" smtClean="0">
                <a:solidFill>
                  <a:srgbClr val="FF0000"/>
                </a:solidFill>
                <a:latin typeface="Times New Roman" panose="02020603050405020304" pitchFamily="18" charset="0"/>
                <a:cs typeface="Times New Roman" panose="02020603050405020304" pitchFamily="18" charset="0"/>
              </a:rPr>
              <a:t> (ST)</a:t>
            </a:r>
            <a:endParaRPr lang="en-US" dirty="0">
              <a:solidFill>
                <a:srgbClr val="FF0000"/>
              </a:solidFill>
              <a:latin typeface="Times New Roman" panose="02020603050405020304" pitchFamily="18" charset="0"/>
              <a:cs typeface="Times New Roman" panose="02020603050405020304" pitchFamily="18" charset="0"/>
            </a:endParaRPr>
          </a:p>
        </p:txBody>
      </p:sp>
      <p:cxnSp>
        <p:nvCxnSpPr>
          <p:cNvPr id="13" name="Straight Connector 12"/>
          <p:cNvCxnSpPr/>
          <p:nvPr/>
        </p:nvCxnSpPr>
        <p:spPr>
          <a:xfrm flipV="1">
            <a:off x="1782966" y="1003451"/>
            <a:ext cx="1367305" cy="2751421"/>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flipV="1">
            <a:off x="5866606" y="892315"/>
            <a:ext cx="1367305" cy="2751421"/>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flipH="1" flipV="1">
            <a:off x="2521743" y="1003451"/>
            <a:ext cx="10683" cy="2640285"/>
          </a:xfrm>
          <a:prstGeom prst="line">
            <a:avLst/>
          </a:prstGeom>
        </p:spPr>
        <p:style>
          <a:lnRef idx="3">
            <a:schemeClr val="accent6"/>
          </a:lnRef>
          <a:fillRef idx="0">
            <a:schemeClr val="accent6"/>
          </a:fillRef>
          <a:effectRef idx="2">
            <a:schemeClr val="accent6"/>
          </a:effectRef>
          <a:fontRef idx="minor">
            <a:schemeClr val="tx1"/>
          </a:fontRef>
        </p:style>
      </p:cxnSp>
      <p:cxnSp>
        <p:nvCxnSpPr>
          <p:cNvPr id="20" name="Straight Connector 19"/>
          <p:cNvCxnSpPr/>
          <p:nvPr/>
        </p:nvCxnSpPr>
        <p:spPr>
          <a:xfrm flipH="1" flipV="1">
            <a:off x="6493161" y="1152449"/>
            <a:ext cx="10683" cy="2640285"/>
          </a:xfrm>
          <a:prstGeom prst="line">
            <a:avLst/>
          </a:prstGeom>
        </p:spPr>
        <p:style>
          <a:lnRef idx="3">
            <a:schemeClr val="accent6"/>
          </a:lnRef>
          <a:fillRef idx="0">
            <a:schemeClr val="accent6"/>
          </a:fillRef>
          <a:effectRef idx="2">
            <a:schemeClr val="accent6"/>
          </a:effectRef>
          <a:fontRef idx="minor">
            <a:schemeClr val="tx1"/>
          </a:fontRef>
        </p:style>
      </p:cxnSp>
    </p:spTree>
    <p:custDataLst>
      <p:tags r:id="rId1"/>
    </p:custDataLst>
    <p:extLst>
      <p:ext uri="{BB962C8B-B14F-4D97-AF65-F5344CB8AC3E}">
        <p14:creationId xmlns:p14="http://schemas.microsoft.com/office/powerpoint/2010/main" val="3139337447"/>
      </p:ext>
    </p:extLst>
  </p:cSld>
  <p:clrMapOvr>
    <a:masterClrMapping/>
  </p:clrMapOvr>
  <mc:AlternateContent xmlns:mc="http://schemas.openxmlformats.org/markup-compatibility/2006" xmlns:p14="http://schemas.microsoft.com/office/powerpoint/2010/main">
    <mc:Choice Requires="p14">
      <p:transition spd="slow" p14:dur="2000" advTm="37125"/>
    </mc:Choice>
    <mc:Fallback xmlns="">
      <p:transition spd="slow" advTm="371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ppt_x"/>
                                          </p:val>
                                        </p:tav>
                                        <p:tav tm="100000">
                                          <p:val>
                                            <p:strVal val="#ppt_x"/>
                                          </p:val>
                                        </p:tav>
                                      </p:tavLst>
                                    </p:anim>
                                    <p:anim calcmode="lin" valueType="num">
                                      <p:cBhvr additive="base">
                                        <p:cTn id="4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1316" y="743317"/>
            <a:ext cx="8525204" cy="4587391"/>
          </a:xfrm>
          <a:prstGeom prst="rect">
            <a:avLst/>
          </a:prstGeom>
        </p:spPr>
      </p:pic>
      <p:sp>
        <p:nvSpPr>
          <p:cNvPr id="6" name="Content Placeholder 2"/>
          <p:cNvSpPr txBox="1">
            <a:spLocks/>
          </p:cNvSpPr>
          <p:nvPr/>
        </p:nvSpPr>
        <p:spPr>
          <a:xfrm>
            <a:off x="5661760" y="451249"/>
            <a:ext cx="2342447" cy="7021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smtClean="0">
                <a:latin typeface="Times New Roman" panose="02020603050405020304" pitchFamily="18" charset="0"/>
                <a:cs typeface="Times New Roman" panose="02020603050405020304" pitchFamily="18" charset="0"/>
              </a:rPr>
              <a:t>Trục</a:t>
            </a:r>
            <a:r>
              <a:rPr lang="en-US" dirty="0" smtClean="0">
                <a:latin typeface="Times New Roman" panose="02020603050405020304" pitchFamily="18" charset="0"/>
                <a:cs typeface="Times New Roman" panose="02020603050405020304" pitchFamily="18" charset="0"/>
              </a:rPr>
              <a:t> ST</a:t>
            </a:r>
            <a:endParaRPr lang="en-US" dirty="0">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7233911" y="652393"/>
            <a:ext cx="2342447" cy="7021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smtClean="0">
                <a:latin typeface="Times New Roman" panose="02020603050405020304" pitchFamily="18" charset="0"/>
                <a:cs typeface="Times New Roman" panose="02020603050405020304" pitchFamily="18" charset="0"/>
              </a:rPr>
              <a:t>Trục</a:t>
            </a:r>
            <a:r>
              <a:rPr lang="en-US" dirty="0" smtClean="0">
                <a:latin typeface="Times New Roman" panose="02020603050405020304" pitchFamily="18" charset="0"/>
                <a:cs typeface="Times New Roman" panose="02020603050405020304" pitchFamily="18" charset="0"/>
              </a:rPr>
              <a:t> TĐ</a:t>
            </a:r>
            <a:endParaRPr lang="en-US" dirty="0">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a:xfrm>
            <a:off x="1506541" y="522326"/>
            <a:ext cx="2342447" cy="7021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smtClean="0">
                <a:latin typeface="Times New Roman" panose="02020603050405020304" pitchFamily="18" charset="0"/>
                <a:cs typeface="Times New Roman" panose="02020603050405020304" pitchFamily="18" charset="0"/>
              </a:rPr>
              <a:t>Trục</a:t>
            </a:r>
            <a:r>
              <a:rPr lang="en-US" dirty="0" smtClean="0">
                <a:latin typeface="Times New Roman" panose="02020603050405020304" pitchFamily="18" charset="0"/>
                <a:cs typeface="Times New Roman" panose="02020603050405020304" pitchFamily="18" charset="0"/>
              </a:rPr>
              <a:t> ST</a:t>
            </a:r>
            <a:endParaRPr lang="en-US" dirty="0">
              <a:latin typeface="Times New Roman" panose="02020603050405020304" pitchFamily="18" charset="0"/>
              <a:cs typeface="Times New Roman" panose="02020603050405020304" pitchFamily="18" charset="0"/>
            </a:endParaRPr>
          </a:p>
        </p:txBody>
      </p:sp>
      <p:sp>
        <p:nvSpPr>
          <p:cNvPr id="9" name="Content Placeholder 2"/>
          <p:cNvSpPr txBox="1">
            <a:spLocks/>
          </p:cNvSpPr>
          <p:nvPr/>
        </p:nvSpPr>
        <p:spPr>
          <a:xfrm>
            <a:off x="3252694" y="704827"/>
            <a:ext cx="2342447" cy="7021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smtClean="0">
                <a:latin typeface="Times New Roman" panose="02020603050405020304" pitchFamily="18" charset="0"/>
                <a:cs typeface="Times New Roman" panose="02020603050405020304" pitchFamily="18" charset="0"/>
              </a:rPr>
              <a:t>Trục</a:t>
            </a:r>
            <a:r>
              <a:rPr lang="en-US" dirty="0" smtClean="0">
                <a:latin typeface="Times New Roman" panose="02020603050405020304" pitchFamily="18" charset="0"/>
                <a:cs typeface="Times New Roman" panose="02020603050405020304" pitchFamily="18" charset="0"/>
              </a:rPr>
              <a:t> TĐ</a:t>
            </a:r>
            <a:endParaRPr lang="en-US" dirty="0">
              <a:latin typeface="Times New Roman" panose="02020603050405020304" pitchFamily="18" charset="0"/>
              <a:cs typeface="Times New Roman" panose="02020603050405020304" pitchFamily="18" charset="0"/>
            </a:endParaRPr>
          </a:p>
        </p:txBody>
      </p:sp>
      <p:sp>
        <p:nvSpPr>
          <p:cNvPr id="10" name="Content Placeholder 2"/>
          <p:cNvSpPr txBox="1">
            <a:spLocks/>
          </p:cNvSpPr>
          <p:nvPr/>
        </p:nvSpPr>
        <p:spPr>
          <a:xfrm>
            <a:off x="248307" y="5369196"/>
            <a:ext cx="8895693" cy="88734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smtClean="0">
                <a:solidFill>
                  <a:srgbClr val="FF0000"/>
                </a:solidFill>
                <a:latin typeface="Times New Roman" panose="02020603050405020304" pitchFamily="18" charset="0"/>
                <a:cs typeface="Times New Roman" panose="02020603050405020304" pitchFamily="18" charset="0"/>
              </a:rPr>
              <a:t>Dựa</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vào</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hình</a:t>
            </a:r>
            <a:r>
              <a:rPr lang="en-US" dirty="0" smtClean="0">
                <a:solidFill>
                  <a:srgbClr val="FF0000"/>
                </a:solidFill>
                <a:latin typeface="Times New Roman" panose="02020603050405020304" pitchFamily="18" charset="0"/>
                <a:cs typeface="Times New Roman" panose="02020603050405020304" pitchFamily="18" charset="0"/>
              </a:rPr>
              <a:t> 7.2 SGK/ 133 </a:t>
            </a:r>
            <a:r>
              <a:rPr lang="en-US" dirty="0" err="1" smtClean="0">
                <a:solidFill>
                  <a:srgbClr val="FF0000"/>
                </a:solidFill>
                <a:latin typeface="Times New Roman" panose="02020603050405020304" pitchFamily="18" charset="0"/>
                <a:cs typeface="Times New Roman" panose="02020603050405020304" pitchFamily="18" charset="0"/>
              </a:rPr>
              <a:t>em</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hãy</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cho</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biết</a:t>
            </a:r>
            <a:r>
              <a:rPr lang="en-US" dirty="0">
                <a:solidFill>
                  <a:srgbClr val="FF0000"/>
                </a:solidFill>
                <a:latin typeface="Times New Roman" panose="02020603050405020304" pitchFamily="18" charset="0"/>
                <a:cs typeface="Times New Roman" panose="02020603050405020304" pitchFamily="18" charset="0"/>
              </a:rPr>
              <a:t>:</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ngày</a:t>
            </a:r>
            <a:r>
              <a:rPr lang="en-US" dirty="0" smtClean="0">
                <a:solidFill>
                  <a:srgbClr val="FF0000"/>
                </a:solidFill>
                <a:latin typeface="Times New Roman" panose="02020603050405020304" pitchFamily="18" charset="0"/>
                <a:cs typeface="Times New Roman" panose="02020603050405020304" pitchFamily="18" charset="0"/>
              </a:rPr>
              <a:t> 22/6, MT </a:t>
            </a:r>
            <a:r>
              <a:rPr lang="en-US" dirty="0" err="1" smtClean="0">
                <a:solidFill>
                  <a:srgbClr val="FF0000"/>
                </a:solidFill>
                <a:latin typeface="Times New Roman" panose="02020603050405020304" pitchFamily="18" charset="0"/>
                <a:cs typeface="Times New Roman" panose="02020603050405020304" pitchFamily="18" charset="0"/>
              </a:rPr>
              <a:t>chiếu</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thẳng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góc</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vào</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mặt</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đất</a:t>
            </a:r>
            <a:r>
              <a:rPr lang="en-US" dirty="0" smtClean="0">
                <a:solidFill>
                  <a:srgbClr val="FF0000"/>
                </a:solidFill>
                <a:latin typeface="Times New Roman" panose="02020603050405020304" pitchFamily="18" charset="0"/>
                <a:cs typeface="Times New Roman" panose="02020603050405020304" pitchFamily="18" charset="0"/>
              </a:rPr>
              <a:t> ở </a:t>
            </a:r>
            <a:r>
              <a:rPr lang="en-US" dirty="0" err="1" smtClean="0">
                <a:solidFill>
                  <a:srgbClr val="FF0000"/>
                </a:solidFill>
                <a:latin typeface="Times New Roman" panose="02020603050405020304" pitchFamily="18" charset="0"/>
                <a:cs typeface="Times New Roman" panose="02020603050405020304" pitchFamily="18" charset="0"/>
              </a:rPr>
              <a:t>vĩ</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tuyến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nào</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Thời</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điểm</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đó</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ngày</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dài</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hơn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đêm</a:t>
            </a:r>
            <a:r>
              <a:rPr lang="en-US" dirty="0" smtClean="0">
                <a:solidFill>
                  <a:srgbClr val="FF0000"/>
                </a:solidFill>
                <a:latin typeface="Times New Roman" panose="02020603050405020304" pitchFamily="18" charset="0"/>
                <a:cs typeface="Times New Roman" panose="02020603050405020304" pitchFamily="18" charset="0"/>
              </a:rPr>
              <a:t> ở BCB hay BCN?</a:t>
            </a:r>
            <a:endParaRPr lang="en-US" dirty="0">
              <a:solidFill>
                <a:srgbClr val="FF0000"/>
              </a:solidFill>
              <a:latin typeface="Times New Roman" panose="02020603050405020304" pitchFamily="18" charset="0"/>
              <a:cs typeface="Times New Roman" panose="02020603050405020304" pitchFamily="18" charset="0"/>
            </a:endParaRPr>
          </a:p>
        </p:txBody>
      </p:sp>
      <p:cxnSp>
        <p:nvCxnSpPr>
          <p:cNvPr id="13" name="Straight Connector 12"/>
          <p:cNvCxnSpPr/>
          <p:nvPr/>
        </p:nvCxnSpPr>
        <p:spPr>
          <a:xfrm flipV="1">
            <a:off x="1782966" y="1003451"/>
            <a:ext cx="1367305" cy="2751421"/>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flipV="1">
            <a:off x="5866606" y="892315"/>
            <a:ext cx="1367305" cy="2751421"/>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flipH="1" flipV="1">
            <a:off x="2521743" y="1003451"/>
            <a:ext cx="10683" cy="2640285"/>
          </a:xfrm>
          <a:prstGeom prst="line">
            <a:avLst/>
          </a:prstGeom>
        </p:spPr>
        <p:style>
          <a:lnRef idx="3">
            <a:schemeClr val="accent6"/>
          </a:lnRef>
          <a:fillRef idx="0">
            <a:schemeClr val="accent6"/>
          </a:fillRef>
          <a:effectRef idx="2">
            <a:schemeClr val="accent6"/>
          </a:effectRef>
          <a:fontRef idx="minor">
            <a:schemeClr val="tx1"/>
          </a:fontRef>
        </p:style>
      </p:cxnSp>
      <p:cxnSp>
        <p:nvCxnSpPr>
          <p:cNvPr id="20" name="Straight Connector 19"/>
          <p:cNvCxnSpPr/>
          <p:nvPr/>
        </p:nvCxnSpPr>
        <p:spPr>
          <a:xfrm flipH="1" flipV="1">
            <a:off x="6493161" y="1152449"/>
            <a:ext cx="10683" cy="2640285"/>
          </a:xfrm>
          <a:prstGeom prst="line">
            <a:avLst/>
          </a:prstGeom>
        </p:spPr>
        <p:style>
          <a:lnRef idx="3">
            <a:schemeClr val="accent6"/>
          </a:lnRef>
          <a:fillRef idx="0">
            <a:schemeClr val="accent6"/>
          </a:fillRef>
          <a:effectRef idx="2">
            <a:schemeClr val="accent6"/>
          </a:effectRef>
          <a:fontRef idx="minor">
            <a:schemeClr val="tx1"/>
          </a:fontRef>
        </p:style>
      </p:cxnSp>
      <p:sp>
        <p:nvSpPr>
          <p:cNvPr id="14" name="Title 1">
            <a:extLst>
              <a:ext uri="{FF2B5EF4-FFF2-40B4-BE49-F238E27FC236}">
                <a16:creationId xmlns="" xmlns:a16="http://schemas.microsoft.com/office/drawing/2014/main" id="{1E011AD8-F56C-448D-9F81-BB5BDB4B1175}"/>
              </a:ext>
            </a:extLst>
          </p:cNvPr>
          <p:cNvSpPr txBox="1">
            <a:spLocks/>
          </p:cNvSpPr>
          <p:nvPr/>
        </p:nvSpPr>
        <p:spPr>
          <a:xfrm>
            <a:off x="0" y="94630"/>
            <a:ext cx="8686520" cy="480131"/>
          </a:xfrm>
          <a:prstGeom prst="rect">
            <a:avLst/>
          </a:prstGeom>
          <a:noFill/>
        </p:spPr>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dirty="0" smtClean="0">
                <a:ln w="6600">
                  <a:solidFill>
                    <a:srgbClr val="FFC000"/>
                  </a:solidFill>
                  <a:prstDash val="solid"/>
                </a:ln>
                <a:solidFill>
                  <a:srgbClr val="FF0000"/>
                </a:solidFill>
                <a:effectLst>
                  <a:outerShdw dist="38100" dir="2700000" algn="tl" rotWithShape="0">
                    <a:srgbClr val="8BC145"/>
                  </a:outerShdw>
                </a:effectLst>
                <a:latin typeface="Times New Roman" panose="02020603050405020304" pitchFamily="18" charset="0"/>
                <a:cs typeface="Times New Roman" panose="02020603050405020304" pitchFamily="18" charset="0"/>
              </a:rPr>
              <a:t>2. </a:t>
            </a:r>
            <a:r>
              <a:rPr lang="vi-VN" sz="2800" b="1" dirty="0" smtClean="0">
                <a:ln w="6600">
                  <a:solidFill>
                    <a:srgbClr val="FFC000"/>
                  </a:solidFill>
                  <a:prstDash val="solid"/>
                </a:ln>
                <a:solidFill>
                  <a:srgbClr val="FF0000"/>
                </a:solidFill>
                <a:effectLst>
                  <a:outerShdw dist="38100" dir="2700000" algn="tl" rotWithShape="0">
                    <a:srgbClr val="8BC145"/>
                  </a:outerShdw>
                </a:effectLst>
                <a:latin typeface="Times New Roman" panose="02020603050405020304" pitchFamily="18" charset="0"/>
                <a:cs typeface="Times New Roman" panose="02020603050405020304" pitchFamily="18" charset="0"/>
              </a:rPr>
              <a:t>Hiện </a:t>
            </a:r>
            <a:r>
              <a:rPr lang="vi-VN" sz="2800" b="1" dirty="0">
                <a:ln w="6600">
                  <a:solidFill>
                    <a:srgbClr val="FFC000"/>
                  </a:solidFill>
                  <a:prstDash val="solid"/>
                </a:ln>
                <a:solidFill>
                  <a:srgbClr val="FF0000"/>
                </a:solidFill>
                <a:effectLst>
                  <a:outerShdw dist="38100" dir="2700000" algn="tl" rotWithShape="0">
                    <a:srgbClr val="8BC145"/>
                  </a:outerShdw>
                </a:effectLst>
                <a:latin typeface="Times New Roman" panose="02020603050405020304" pitchFamily="18" charset="0"/>
                <a:cs typeface="Times New Roman" panose="02020603050405020304" pitchFamily="18" charset="0"/>
              </a:rPr>
              <a:t>tượng ngày đêm dài ngắn theo mùa</a:t>
            </a:r>
            <a:endParaRPr lang="en-US" sz="2000" b="1" dirty="0">
              <a:ln w="6600">
                <a:solidFill>
                  <a:srgbClr val="FFC000"/>
                </a:solidFill>
                <a:prstDash val="solid"/>
              </a:ln>
              <a:solidFill>
                <a:srgbClr val="FF0000"/>
              </a:solidFill>
              <a:effectLst>
                <a:outerShdw dist="38100" dir="2700000" algn="tl" rotWithShape="0">
                  <a:schemeClr val="accent2"/>
                </a:outerShdw>
              </a:effectLst>
              <a:latin typeface="Times New Roman" panose="02020603050405020304" pitchFamily="18" charset="0"/>
              <a:ea typeface="+mn-ea"/>
              <a:cs typeface="Times New Roman" panose="02020603050405020304" pitchFamily="18" charset="0"/>
            </a:endParaRPr>
          </a:p>
        </p:txBody>
      </p:sp>
      <p:sp>
        <p:nvSpPr>
          <p:cNvPr id="15" name="Content Placeholder 2"/>
          <p:cNvSpPr txBox="1">
            <a:spLocks/>
          </p:cNvSpPr>
          <p:nvPr/>
        </p:nvSpPr>
        <p:spPr>
          <a:xfrm>
            <a:off x="248307" y="5330707"/>
            <a:ext cx="8895693" cy="111739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err="1" smtClean="0">
                <a:latin typeface="Times New Roman" panose="02020603050405020304" pitchFamily="18" charset="0"/>
                <a:cs typeface="Times New Roman" panose="02020603050405020304" pitchFamily="18" charset="0"/>
              </a:rPr>
              <a:t>Ngày</a:t>
            </a:r>
            <a:r>
              <a:rPr lang="en-US" dirty="0" smtClean="0">
                <a:latin typeface="Times New Roman" panose="02020603050405020304" pitchFamily="18" charset="0"/>
                <a:cs typeface="Times New Roman" panose="02020603050405020304" pitchFamily="18" charset="0"/>
              </a:rPr>
              <a:t> 22/6, MT </a:t>
            </a:r>
            <a:r>
              <a:rPr lang="en-US" dirty="0" err="1" smtClean="0">
                <a:latin typeface="Times New Roman" panose="02020603050405020304" pitchFamily="18" charset="0"/>
                <a:cs typeface="Times New Roman" panose="02020603050405020304" pitchFamily="18" charset="0"/>
              </a:rPr>
              <a:t>chiếu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thẳng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góc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mặt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đất</a:t>
            </a:r>
            <a:r>
              <a:rPr lang="en-US" dirty="0" smtClean="0">
                <a:latin typeface="Times New Roman" panose="02020603050405020304" pitchFamily="18" charset="0"/>
                <a:cs typeface="Times New Roman" panose="02020603050405020304" pitchFamily="18" charset="0"/>
              </a:rPr>
              <a:t> ở  CHÍ  TUYẾN BẮC (23</a:t>
            </a:r>
            <a:r>
              <a:rPr lang="en-US" baseline="30000" dirty="0" smtClean="0">
                <a:latin typeface="Times New Roman" panose="02020603050405020304" pitchFamily="18" charset="0"/>
                <a:cs typeface="Times New Roman" panose="02020603050405020304" pitchFamily="18" charset="0"/>
              </a:rPr>
              <a:t>0</a:t>
            </a:r>
            <a:r>
              <a:rPr lang="en-US" dirty="0" smtClean="0">
                <a:latin typeface="Times New Roman" panose="02020603050405020304" pitchFamily="18" charset="0"/>
                <a:cs typeface="Times New Roman" panose="02020603050405020304" pitchFamily="18" charset="0"/>
              </a:rPr>
              <a:t>27’B)</a:t>
            </a:r>
            <a:endParaRPr lang="en-US"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dirty="0" err="1" smtClean="0">
                <a:latin typeface="Times New Roman" panose="02020603050405020304" pitchFamily="18" charset="0"/>
                <a:cs typeface="Times New Roman" panose="02020603050405020304" pitchFamily="18" charset="0"/>
              </a:rPr>
              <a:t>Thời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điểm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ngày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dài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đêm</a:t>
            </a:r>
            <a:r>
              <a:rPr lang="en-US" dirty="0" smtClean="0">
                <a:latin typeface="Times New Roman" panose="02020603050405020304" pitchFamily="18" charset="0"/>
                <a:cs typeface="Times New Roman" panose="02020603050405020304" pitchFamily="18" charset="0"/>
              </a:rPr>
              <a:t> ở BCB</a:t>
            </a:r>
            <a:endParaRPr lang="en-US" dirty="0">
              <a:latin typeface="Times New Roman" panose="02020603050405020304" pitchFamily="18" charset="0"/>
              <a:cs typeface="Times New Roman" panose="02020603050405020304" pitchFamily="18" charset="0"/>
            </a:endParaRPr>
          </a:p>
        </p:txBody>
      </p:sp>
      <p:sp>
        <p:nvSpPr>
          <p:cNvPr id="16" name="Content Placeholder 2"/>
          <p:cNvSpPr txBox="1">
            <a:spLocks/>
          </p:cNvSpPr>
          <p:nvPr/>
        </p:nvSpPr>
        <p:spPr>
          <a:xfrm>
            <a:off x="248307" y="5220631"/>
            <a:ext cx="8895693" cy="1227467"/>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smtClean="0">
                <a:solidFill>
                  <a:srgbClr val="FF0000"/>
                </a:solidFill>
                <a:latin typeface="Times New Roman" panose="02020603050405020304" pitchFamily="18" charset="0"/>
                <a:cs typeface="Times New Roman" panose="02020603050405020304" pitchFamily="18" charset="0"/>
              </a:rPr>
              <a:t>Dựa</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vào</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hình</a:t>
            </a:r>
            <a:r>
              <a:rPr lang="en-US" dirty="0" smtClean="0">
                <a:solidFill>
                  <a:srgbClr val="FF0000"/>
                </a:solidFill>
                <a:latin typeface="Times New Roman" panose="02020603050405020304" pitchFamily="18" charset="0"/>
                <a:cs typeface="Times New Roman" panose="02020603050405020304" pitchFamily="18" charset="0"/>
              </a:rPr>
              <a:t> 7.2 SGK/ 133 </a:t>
            </a:r>
            <a:r>
              <a:rPr lang="en-US" dirty="0" err="1" smtClean="0">
                <a:solidFill>
                  <a:srgbClr val="FF0000"/>
                </a:solidFill>
                <a:latin typeface="Times New Roman" panose="02020603050405020304" pitchFamily="18" charset="0"/>
                <a:cs typeface="Times New Roman" panose="02020603050405020304" pitchFamily="18" charset="0"/>
              </a:rPr>
              <a:t>em</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hãy</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cho</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biết</a:t>
            </a:r>
            <a:r>
              <a:rPr lang="en-US" dirty="0">
                <a:solidFill>
                  <a:srgbClr val="FF0000"/>
                </a:solidFill>
                <a:latin typeface="Times New Roman" panose="02020603050405020304" pitchFamily="18" charset="0"/>
                <a:cs typeface="Times New Roman" panose="02020603050405020304" pitchFamily="18" charset="0"/>
              </a:rPr>
              <a:t>:</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ngày</a:t>
            </a:r>
            <a:r>
              <a:rPr lang="en-US" dirty="0" smtClean="0">
                <a:solidFill>
                  <a:srgbClr val="FF0000"/>
                </a:solidFill>
                <a:latin typeface="Times New Roman" panose="02020603050405020304" pitchFamily="18" charset="0"/>
                <a:cs typeface="Times New Roman" panose="02020603050405020304" pitchFamily="18" charset="0"/>
              </a:rPr>
              <a:t> 22/12, MT </a:t>
            </a:r>
            <a:r>
              <a:rPr lang="en-US" dirty="0" err="1" smtClean="0">
                <a:solidFill>
                  <a:srgbClr val="FF0000"/>
                </a:solidFill>
                <a:latin typeface="Times New Roman" panose="02020603050405020304" pitchFamily="18" charset="0"/>
                <a:cs typeface="Times New Roman" panose="02020603050405020304" pitchFamily="18" charset="0"/>
              </a:rPr>
              <a:t>chiếu</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thẳng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góc</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vào</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mặt</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đất</a:t>
            </a:r>
            <a:r>
              <a:rPr lang="en-US" dirty="0" smtClean="0">
                <a:solidFill>
                  <a:srgbClr val="FF0000"/>
                </a:solidFill>
                <a:latin typeface="Times New Roman" panose="02020603050405020304" pitchFamily="18" charset="0"/>
                <a:cs typeface="Times New Roman" panose="02020603050405020304" pitchFamily="18" charset="0"/>
              </a:rPr>
              <a:t> ở </a:t>
            </a:r>
            <a:r>
              <a:rPr lang="en-US" dirty="0" err="1" smtClean="0">
                <a:solidFill>
                  <a:srgbClr val="FF0000"/>
                </a:solidFill>
                <a:latin typeface="Times New Roman" panose="02020603050405020304" pitchFamily="18" charset="0"/>
                <a:cs typeface="Times New Roman" panose="02020603050405020304" pitchFamily="18" charset="0"/>
              </a:rPr>
              <a:t>vĩ</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tuyến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nào</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Thời</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điểm</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đó</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ngày</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dài</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hơn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đêm</a:t>
            </a:r>
            <a:r>
              <a:rPr lang="en-US" dirty="0" smtClean="0">
                <a:solidFill>
                  <a:srgbClr val="FF0000"/>
                </a:solidFill>
                <a:latin typeface="Times New Roman" panose="02020603050405020304" pitchFamily="18" charset="0"/>
                <a:cs typeface="Times New Roman" panose="02020603050405020304" pitchFamily="18" charset="0"/>
              </a:rPr>
              <a:t> ở BCB hay BCN?</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19" name="Content Placeholder 2"/>
          <p:cNvSpPr txBox="1">
            <a:spLocks/>
          </p:cNvSpPr>
          <p:nvPr/>
        </p:nvSpPr>
        <p:spPr>
          <a:xfrm>
            <a:off x="248307" y="5258492"/>
            <a:ext cx="8895693" cy="1200546"/>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err="1" smtClean="0">
                <a:latin typeface="Times New Roman" panose="02020603050405020304" pitchFamily="18" charset="0"/>
                <a:cs typeface="Times New Roman" panose="02020603050405020304" pitchFamily="18" charset="0"/>
              </a:rPr>
              <a:t>Ngày</a:t>
            </a:r>
            <a:r>
              <a:rPr lang="en-US" dirty="0" smtClean="0">
                <a:latin typeface="Times New Roman" panose="02020603050405020304" pitchFamily="18" charset="0"/>
                <a:cs typeface="Times New Roman" panose="02020603050405020304" pitchFamily="18" charset="0"/>
              </a:rPr>
              <a:t> 22/12, MT </a:t>
            </a:r>
            <a:r>
              <a:rPr lang="en-US" dirty="0" err="1" smtClean="0">
                <a:latin typeface="Times New Roman" panose="02020603050405020304" pitchFamily="18" charset="0"/>
                <a:cs typeface="Times New Roman" panose="02020603050405020304" pitchFamily="18" charset="0"/>
              </a:rPr>
              <a:t>chiếu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thẳng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góc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mặt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đất</a:t>
            </a:r>
            <a:r>
              <a:rPr lang="en-US" dirty="0" smtClean="0">
                <a:latin typeface="Times New Roman" panose="02020603050405020304" pitchFamily="18" charset="0"/>
                <a:cs typeface="Times New Roman" panose="02020603050405020304" pitchFamily="18" charset="0"/>
              </a:rPr>
              <a:t> ở  CHÍ  TUYẾN BẮC (23</a:t>
            </a:r>
            <a:r>
              <a:rPr lang="en-US" baseline="30000" dirty="0" smtClean="0">
                <a:latin typeface="Times New Roman" panose="02020603050405020304" pitchFamily="18" charset="0"/>
                <a:cs typeface="Times New Roman" panose="02020603050405020304" pitchFamily="18" charset="0"/>
              </a:rPr>
              <a:t>0</a:t>
            </a:r>
            <a:r>
              <a:rPr lang="en-US" dirty="0" smtClean="0">
                <a:latin typeface="Times New Roman" panose="02020603050405020304" pitchFamily="18" charset="0"/>
                <a:cs typeface="Times New Roman" panose="02020603050405020304" pitchFamily="18" charset="0"/>
              </a:rPr>
              <a:t>27’N)</a:t>
            </a:r>
            <a:endParaRPr lang="en-US"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dirty="0" err="1" smtClean="0">
                <a:latin typeface="Times New Roman" panose="02020603050405020304" pitchFamily="18" charset="0"/>
                <a:cs typeface="Times New Roman" panose="02020603050405020304" pitchFamily="18" charset="0"/>
              </a:rPr>
              <a:t>Thời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điểm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ngày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dài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đêm</a:t>
            </a:r>
            <a:r>
              <a:rPr lang="en-US" dirty="0" smtClean="0">
                <a:latin typeface="Times New Roman" panose="02020603050405020304" pitchFamily="18" charset="0"/>
                <a:cs typeface="Times New Roman" panose="02020603050405020304" pitchFamily="18" charset="0"/>
              </a:rPr>
              <a:t> ở BCN</a:t>
            </a:r>
            <a:endParaRPr lang="en-US"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227918496"/>
      </p:ext>
    </p:extLst>
  </p:cSld>
  <p:clrMapOvr>
    <a:masterClrMapping/>
  </p:clrMapOvr>
  <mc:AlternateContent xmlns:mc="http://schemas.openxmlformats.org/markup-compatibility/2006" xmlns:p14="http://schemas.microsoft.com/office/powerpoint/2010/main">
    <mc:Choice Requires="p14">
      <p:transition spd="slow" p14:dur="2000" advTm="25923"/>
    </mc:Choice>
    <mc:Fallback xmlns="">
      <p:transition spd="slow" advTm="259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6"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1316" y="743317"/>
            <a:ext cx="8525204" cy="4587391"/>
          </a:xfrm>
          <a:prstGeom prst="rect">
            <a:avLst/>
          </a:prstGeom>
        </p:spPr>
      </p:pic>
      <p:sp>
        <p:nvSpPr>
          <p:cNvPr id="6" name="Content Placeholder 2"/>
          <p:cNvSpPr txBox="1">
            <a:spLocks/>
          </p:cNvSpPr>
          <p:nvPr/>
        </p:nvSpPr>
        <p:spPr>
          <a:xfrm>
            <a:off x="5661760" y="451249"/>
            <a:ext cx="2342447" cy="7021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smtClean="0">
                <a:latin typeface="Times New Roman" panose="02020603050405020304" pitchFamily="18" charset="0"/>
                <a:cs typeface="Times New Roman" panose="02020603050405020304" pitchFamily="18" charset="0"/>
              </a:rPr>
              <a:t>Trục</a:t>
            </a:r>
            <a:r>
              <a:rPr lang="en-US" dirty="0" smtClean="0">
                <a:latin typeface="Times New Roman" panose="02020603050405020304" pitchFamily="18" charset="0"/>
                <a:cs typeface="Times New Roman" panose="02020603050405020304" pitchFamily="18" charset="0"/>
              </a:rPr>
              <a:t> ST</a:t>
            </a:r>
            <a:endParaRPr lang="en-US" dirty="0">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7233911" y="652393"/>
            <a:ext cx="2342447" cy="7021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smtClean="0">
                <a:latin typeface="Times New Roman" panose="02020603050405020304" pitchFamily="18" charset="0"/>
                <a:cs typeface="Times New Roman" panose="02020603050405020304" pitchFamily="18" charset="0"/>
              </a:rPr>
              <a:t>Trục</a:t>
            </a:r>
            <a:r>
              <a:rPr lang="en-US" dirty="0" smtClean="0">
                <a:latin typeface="Times New Roman" panose="02020603050405020304" pitchFamily="18" charset="0"/>
                <a:cs typeface="Times New Roman" panose="02020603050405020304" pitchFamily="18" charset="0"/>
              </a:rPr>
              <a:t> TĐ</a:t>
            </a:r>
            <a:endParaRPr lang="en-US" dirty="0">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a:xfrm>
            <a:off x="1506541" y="522326"/>
            <a:ext cx="2342447" cy="7021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smtClean="0">
                <a:latin typeface="Times New Roman" panose="02020603050405020304" pitchFamily="18" charset="0"/>
                <a:cs typeface="Times New Roman" panose="02020603050405020304" pitchFamily="18" charset="0"/>
              </a:rPr>
              <a:t>Trục</a:t>
            </a:r>
            <a:r>
              <a:rPr lang="en-US" dirty="0" smtClean="0">
                <a:latin typeface="Times New Roman" panose="02020603050405020304" pitchFamily="18" charset="0"/>
                <a:cs typeface="Times New Roman" panose="02020603050405020304" pitchFamily="18" charset="0"/>
              </a:rPr>
              <a:t> ST</a:t>
            </a:r>
            <a:endParaRPr lang="en-US" dirty="0">
              <a:latin typeface="Times New Roman" panose="02020603050405020304" pitchFamily="18" charset="0"/>
              <a:cs typeface="Times New Roman" panose="02020603050405020304" pitchFamily="18" charset="0"/>
            </a:endParaRPr>
          </a:p>
        </p:txBody>
      </p:sp>
      <p:sp>
        <p:nvSpPr>
          <p:cNvPr id="9" name="Content Placeholder 2"/>
          <p:cNvSpPr txBox="1">
            <a:spLocks/>
          </p:cNvSpPr>
          <p:nvPr/>
        </p:nvSpPr>
        <p:spPr>
          <a:xfrm>
            <a:off x="3252694" y="704827"/>
            <a:ext cx="2342447" cy="7021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smtClean="0">
                <a:latin typeface="Times New Roman" panose="02020603050405020304" pitchFamily="18" charset="0"/>
                <a:cs typeface="Times New Roman" panose="02020603050405020304" pitchFamily="18" charset="0"/>
              </a:rPr>
              <a:t>Trục</a:t>
            </a:r>
            <a:r>
              <a:rPr lang="en-US" dirty="0" smtClean="0">
                <a:latin typeface="Times New Roman" panose="02020603050405020304" pitchFamily="18" charset="0"/>
                <a:cs typeface="Times New Roman" panose="02020603050405020304" pitchFamily="18" charset="0"/>
              </a:rPr>
              <a:t> TĐ</a:t>
            </a:r>
            <a:endParaRPr lang="en-US" dirty="0">
              <a:latin typeface="Times New Roman" panose="02020603050405020304" pitchFamily="18" charset="0"/>
              <a:cs typeface="Times New Roman" panose="02020603050405020304" pitchFamily="18" charset="0"/>
            </a:endParaRPr>
          </a:p>
        </p:txBody>
      </p:sp>
      <p:sp>
        <p:nvSpPr>
          <p:cNvPr id="10" name="Content Placeholder 2"/>
          <p:cNvSpPr txBox="1">
            <a:spLocks/>
          </p:cNvSpPr>
          <p:nvPr/>
        </p:nvSpPr>
        <p:spPr>
          <a:xfrm>
            <a:off x="248307" y="5369196"/>
            <a:ext cx="8895693" cy="88734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smtClean="0">
                <a:solidFill>
                  <a:srgbClr val="FF0000"/>
                </a:solidFill>
                <a:latin typeface="Times New Roman" panose="02020603050405020304" pitchFamily="18" charset="0"/>
                <a:cs typeface="Times New Roman" panose="02020603050405020304" pitchFamily="18" charset="0"/>
              </a:rPr>
              <a:t>Dựa</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vào</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hình</a:t>
            </a:r>
            <a:r>
              <a:rPr lang="en-US" dirty="0" smtClean="0">
                <a:solidFill>
                  <a:srgbClr val="FF0000"/>
                </a:solidFill>
                <a:latin typeface="Times New Roman" panose="02020603050405020304" pitchFamily="18" charset="0"/>
                <a:cs typeface="Times New Roman" panose="02020603050405020304" pitchFamily="18" charset="0"/>
              </a:rPr>
              <a:t> 7.2 SGK/ 133 </a:t>
            </a:r>
            <a:r>
              <a:rPr lang="en-US" dirty="0" err="1" smtClean="0">
                <a:solidFill>
                  <a:srgbClr val="FF0000"/>
                </a:solidFill>
                <a:latin typeface="Times New Roman" panose="02020603050405020304" pitchFamily="18" charset="0"/>
                <a:cs typeface="Times New Roman" panose="02020603050405020304" pitchFamily="18" charset="0"/>
              </a:rPr>
              <a:t>em</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hãy</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cho</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biết</a:t>
            </a:r>
            <a:r>
              <a:rPr lang="en-US" dirty="0">
                <a:solidFill>
                  <a:srgbClr val="FF0000"/>
                </a:solidFill>
                <a:latin typeface="Times New Roman" panose="02020603050405020304" pitchFamily="18" charset="0"/>
                <a:cs typeface="Times New Roman" panose="02020603050405020304" pitchFamily="18" charset="0"/>
              </a:rPr>
              <a:t>:</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ngày</a:t>
            </a:r>
            <a:r>
              <a:rPr lang="en-US" dirty="0" smtClean="0">
                <a:solidFill>
                  <a:srgbClr val="FF0000"/>
                </a:solidFill>
                <a:latin typeface="Times New Roman" panose="02020603050405020304" pitchFamily="18" charset="0"/>
                <a:cs typeface="Times New Roman" panose="02020603050405020304" pitchFamily="18" charset="0"/>
              </a:rPr>
              <a:t> 22/6, MT </a:t>
            </a:r>
            <a:r>
              <a:rPr lang="en-US" dirty="0" err="1" smtClean="0">
                <a:solidFill>
                  <a:srgbClr val="FF0000"/>
                </a:solidFill>
                <a:latin typeface="Times New Roman" panose="02020603050405020304" pitchFamily="18" charset="0"/>
                <a:cs typeface="Times New Roman" panose="02020603050405020304" pitchFamily="18" charset="0"/>
              </a:rPr>
              <a:t>chiếu</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thẳng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góc</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vào</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mặt</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đất</a:t>
            </a:r>
            <a:r>
              <a:rPr lang="en-US" dirty="0" smtClean="0">
                <a:solidFill>
                  <a:srgbClr val="FF0000"/>
                </a:solidFill>
                <a:latin typeface="Times New Roman" panose="02020603050405020304" pitchFamily="18" charset="0"/>
                <a:cs typeface="Times New Roman" panose="02020603050405020304" pitchFamily="18" charset="0"/>
              </a:rPr>
              <a:t> ở </a:t>
            </a:r>
            <a:r>
              <a:rPr lang="en-US" dirty="0" err="1" smtClean="0">
                <a:solidFill>
                  <a:srgbClr val="FF0000"/>
                </a:solidFill>
                <a:latin typeface="Times New Roman" panose="02020603050405020304" pitchFamily="18" charset="0"/>
                <a:cs typeface="Times New Roman" panose="02020603050405020304" pitchFamily="18" charset="0"/>
              </a:rPr>
              <a:t>vĩ</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tuyến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nào</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Thời</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điểm</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đó</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ngày</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dài</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hơn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đêm</a:t>
            </a:r>
            <a:r>
              <a:rPr lang="en-US" dirty="0" smtClean="0">
                <a:solidFill>
                  <a:srgbClr val="FF0000"/>
                </a:solidFill>
                <a:latin typeface="Times New Roman" panose="02020603050405020304" pitchFamily="18" charset="0"/>
                <a:cs typeface="Times New Roman" panose="02020603050405020304" pitchFamily="18" charset="0"/>
              </a:rPr>
              <a:t> ở BCB hay BCN?</a:t>
            </a:r>
            <a:endParaRPr lang="en-US" dirty="0">
              <a:solidFill>
                <a:srgbClr val="FF0000"/>
              </a:solidFill>
              <a:latin typeface="Times New Roman" panose="02020603050405020304" pitchFamily="18" charset="0"/>
              <a:cs typeface="Times New Roman" panose="02020603050405020304" pitchFamily="18" charset="0"/>
            </a:endParaRPr>
          </a:p>
        </p:txBody>
      </p:sp>
      <p:cxnSp>
        <p:nvCxnSpPr>
          <p:cNvPr id="13" name="Straight Connector 12"/>
          <p:cNvCxnSpPr/>
          <p:nvPr/>
        </p:nvCxnSpPr>
        <p:spPr>
          <a:xfrm flipV="1">
            <a:off x="1782966" y="1003451"/>
            <a:ext cx="1367305" cy="2751421"/>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flipV="1">
            <a:off x="5866606" y="892315"/>
            <a:ext cx="1367305" cy="2751421"/>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flipH="1" flipV="1">
            <a:off x="2521743" y="1003451"/>
            <a:ext cx="10683" cy="2640285"/>
          </a:xfrm>
          <a:prstGeom prst="line">
            <a:avLst/>
          </a:prstGeom>
        </p:spPr>
        <p:style>
          <a:lnRef idx="3">
            <a:schemeClr val="accent6"/>
          </a:lnRef>
          <a:fillRef idx="0">
            <a:schemeClr val="accent6"/>
          </a:fillRef>
          <a:effectRef idx="2">
            <a:schemeClr val="accent6"/>
          </a:effectRef>
          <a:fontRef idx="minor">
            <a:schemeClr val="tx1"/>
          </a:fontRef>
        </p:style>
      </p:cxnSp>
      <p:cxnSp>
        <p:nvCxnSpPr>
          <p:cNvPr id="20" name="Straight Connector 19"/>
          <p:cNvCxnSpPr/>
          <p:nvPr/>
        </p:nvCxnSpPr>
        <p:spPr>
          <a:xfrm flipH="1" flipV="1">
            <a:off x="6493161" y="1152449"/>
            <a:ext cx="10683" cy="2640285"/>
          </a:xfrm>
          <a:prstGeom prst="line">
            <a:avLst/>
          </a:prstGeom>
        </p:spPr>
        <p:style>
          <a:lnRef idx="3">
            <a:schemeClr val="accent6"/>
          </a:lnRef>
          <a:fillRef idx="0">
            <a:schemeClr val="accent6"/>
          </a:fillRef>
          <a:effectRef idx="2">
            <a:schemeClr val="accent6"/>
          </a:effectRef>
          <a:fontRef idx="minor">
            <a:schemeClr val="tx1"/>
          </a:fontRef>
        </p:style>
      </p:cxnSp>
      <p:sp>
        <p:nvSpPr>
          <p:cNvPr id="14" name="Title 1">
            <a:extLst>
              <a:ext uri="{FF2B5EF4-FFF2-40B4-BE49-F238E27FC236}">
                <a16:creationId xmlns="" xmlns:a16="http://schemas.microsoft.com/office/drawing/2014/main" id="{1E011AD8-F56C-448D-9F81-BB5BDB4B1175}"/>
              </a:ext>
            </a:extLst>
          </p:cNvPr>
          <p:cNvSpPr txBox="1">
            <a:spLocks/>
          </p:cNvSpPr>
          <p:nvPr/>
        </p:nvSpPr>
        <p:spPr>
          <a:xfrm>
            <a:off x="0" y="94630"/>
            <a:ext cx="8153400" cy="480131"/>
          </a:xfrm>
          <a:prstGeom prst="rect">
            <a:avLst/>
          </a:prstGeom>
          <a:noFill/>
        </p:spPr>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800" b="1" dirty="0" smtClean="0">
                <a:ln w="6600">
                  <a:solidFill>
                    <a:srgbClr val="FFC000"/>
                  </a:solidFill>
                  <a:prstDash val="solid"/>
                </a:ln>
                <a:solidFill>
                  <a:srgbClr val="FF0000"/>
                </a:solidFill>
                <a:effectLst>
                  <a:outerShdw dist="38100" dir="2700000" algn="tl" rotWithShape="0">
                    <a:srgbClr val="8BC145"/>
                  </a:outerShdw>
                </a:effectLst>
                <a:latin typeface="Times New Roman" panose="02020603050405020304" pitchFamily="18" charset="0"/>
                <a:cs typeface="Times New Roman" panose="02020603050405020304" pitchFamily="18" charset="0"/>
              </a:rPr>
              <a:t>2. </a:t>
            </a:r>
            <a:r>
              <a:rPr lang="vi-VN" sz="2800" b="1" dirty="0" smtClean="0">
                <a:ln w="6600">
                  <a:solidFill>
                    <a:srgbClr val="FFC000"/>
                  </a:solidFill>
                  <a:prstDash val="solid"/>
                </a:ln>
                <a:solidFill>
                  <a:srgbClr val="FF0000"/>
                </a:solidFill>
                <a:effectLst>
                  <a:outerShdw dist="38100" dir="2700000" algn="tl" rotWithShape="0">
                    <a:srgbClr val="8BC145"/>
                  </a:outerShdw>
                </a:effectLst>
                <a:latin typeface="Times New Roman" panose="02020603050405020304" pitchFamily="18" charset="0"/>
                <a:cs typeface="Times New Roman" panose="02020603050405020304" pitchFamily="18" charset="0"/>
              </a:rPr>
              <a:t>Hiện </a:t>
            </a:r>
            <a:r>
              <a:rPr lang="vi-VN" sz="2800" b="1" dirty="0">
                <a:ln w="6600">
                  <a:solidFill>
                    <a:srgbClr val="FFC000"/>
                  </a:solidFill>
                  <a:prstDash val="solid"/>
                </a:ln>
                <a:solidFill>
                  <a:srgbClr val="FF0000"/>
                </a:solidFill>
                <a:effectLst>
                  <a:outerShdw dist="38100" dir="2700000" algn="tl" rotWithShape="0">
                    <a:srgbClr val="8BC145"/>
                  </a:outerShdw>
                </a:effectLst>
                <a:latin typeface="Times New Roman" panose="02020603050405020304" pitchFamily="18" charset="0"/>
                <a:cs typeface="Times New Roman" panose="02020603050405020304" pitchFamily="18" charset="0"/>
              </a:rPr>
              <a:t>tượng ngày đêm dài ngắn theo mùa</a:t>
            </a:r>
            <a:endParaRPr lang="en-US" sz="2000" b="1" dirty="0">
              <a:ln w="6600">
                <a:solidFill>
                  <a:srgbClr val="FFC000"/>
                </a:solidFill>
                <a:prstDash val="solid"/>
              </a:ln>
              <a:solidFill>
                <a:srgbClr val="FF0000"/>
              </a:solidFill>
              <a:effectLst>
                <a:outerShdw dist="38100" dir="2700000" algn="tl" rotWithShape="0">
                  <a:schemeClr val="accent2"/>
                </a:outerShdw>
              </a:effectLst>
              <a:latin typeface="Times New Roman" panose="02020603050405020304" pitchFamily="18" charset="0"/>
              <a:ea typeface="+mn-ea"/>
              <a:cs typeface="Times New Roman" panose="02020603050405020304" pitchFamily="18" charset="0"/>
            </a:endParaRPr>
          </a:p>
        </p:txBody>
      </p:sp>
      <p:sp>
        <p:nvSpPr>
          <p:cNvPr id="15" name="Content Placeholder 2"/>
          <p:cNvSpPr txBox="1">
            <a:spLocks/>
          </p:cNvSpPr>
          <p:nvPr/>
        </p:nvSpPr>
        <p:spPr>
          <a:xfrm>
            <a:off x="248307" y="5330707"/>
            <a:ext cx="8895693" cy="111739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err="1" smtClean="0">
                <a:latin typeface="Times New Roman" panose="02020603050405020304" pitchFamily="18" charset="0"/>
                <a:cs typeface="Times New Roman" panose="02020603050405020304" pitchFamily="18" charset="0"/>
              </a:rPr>
              <a:t>Ngày</a:t>
            </a:r>
            <a:r>
              <a:rPr lang="en-US" dirty="0" smtClean="0">
                <a:latin typeface="Times New Roman" panose="02020603050405020304" pitchFamily="18" charset="0"/>
                <a:cs typeface="Times New Roman" panose="02020603050405020304" pitchFamily="18" charset="0"/>
              </a:rPr>
              <a:t> 22/6, MT </a:t>
            </a:r>
            <a:r>
              <a:rPr lang="en-US" dirty="0" err="1" smtClean="0">
                <a:latin typeface="Times New Roman" panose="02020603050405020304" pitchFamily="18" charset="0"/>
                <a:cs typeface="Times New Roman" panose="02020603050405020304" pitchFamily="18" charset="0"/>
              </a:rPr>
              <a:t>chiếu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thẳng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góc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mặt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đất</a:t>
            </a:r>
            <a:r>
              <a:rPr lang="en-US" dirty="0" smtClean="0">
                <a:latin typeface="Times New Roman" panose="02020603050405020304" pitchFamily="18" charset="0"/>
                <a:cs typeface="Times New Roman" panose="02020603050405020304" pitchFamily="18" charset="0"/>
              </a:rPr>
              <a:t> ở  CHÍ  TUYẾN BẮC (23</a:t>
            </a:r>
            <a:r>
              <a:rPr lang="en-US" baseline="30000" dirty="0" smtClean="0">
                <a:latin typeface="Times New Roman" panose="02020603050405020304" pitchFamily="18" charset="0"/>
                <a:cs typeface="Times New Roman" panose="02020603050405020304" pitchFamily="18" charset="0"/>
              </a:rPr>
              <a:t>0</a:t>
            </a:r>
            <a:r>
              <a:rPr lang="en-US" dirty="0" smtClean="0">
                <a:latin typeface="Times New Roman" panose="02020603050405020304" pitchFamily="18" charset="0"/>
                <a:cs typeface="Times New Roman" panose="02020603050405020304" pitchFamily="18" charset="0"/>
              </a:rPr>
              <a:t>27’B)</a:t>
            </a:r>
            <a:endParaRPr lang="en-US"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dirty="0" err="1" smtClean="0">
                <a:latin typeface="Times New Roman" panose="02020603050405020304" pitchFamily="18" charset="0"/>
                <a:cs typeface="Times New Roman" panose="02020603050405020304" pitchFamily="18" charset="0"/>
              </a:rPr>
              <a:t>Thời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điểm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ngày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dài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đêm</a:t>
            </a:r>
            <a:r>
              <a:rPr lang="en-US" dirty="0" smtClean="0">
                <a:latin typeface="Times New Roman" panose="02020603050405020304" pitchFamily="18" charset="0"/>
                <a:cs typeface="Times New Roman" panose="02020603050405020304" pitchFamily="18" charset="0"/>
              </a:rPr>
              <a:t> ở BCB</a:t>
            </a:r>
            <a:endParaRPr lang="en-US" dirty="0">
              <a:latin typeface="Times New Roman" panose="02020603050405020304" pitchFamily="18" charset="0"/>
              <a:cs typeface="Times New Roman" panose="02020603050405020304" pitchFamily="18" charset="0"/>
            </a:endParaRPr>
          </a:p>
        </p:txBody>
      </p:sp>
      <p:sp>
        <p:nvSpPr>
          <p:cNvPr id="16" name="Content Placeholder 2"/>
          <p:cNvSpPr txBox="1">
            <a:spLocks/>
          </p:cNvSpPr>
          <p:nvPr/>
        </p:nvSpPr>
        <p:spPr>
          <a:xfrm>
            <a:off x="248307" y="5220631"/>
            <a:ext cx="8895693" cy="1227467"/>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smtClean="0">
                <a:solidFill>
                  <a:srgbClr val="FF0000"/>
                </a:solidFill>
                <a:latin typeface="Times New Roman" panose="02020603050405020304" pitchFamily="18" charset="0"/>
                <a:cs typeface="Times New Roman" panose="02020603050405020304" pitchFamily="18" charset="0"/>
              </a:rPr>
              <a:t>Dựa</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vào</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hình</a:t>
            </a:r>
            <a:r>
              <a:rPr lang="en-US" dirty="0" smtClean="0">
                <a:solidFill>
                  <a:srgbClr val="FF0000"/>
                </a:solidFill>
                <a:latin typeface="Times New Roman" panose="02020603050405020304" pitchFamily="18" charset="0"/>
                <a:cs typeface="Times New Roman" panose="02020603050405020304" pitchFamily="18" charset="0"/>
              </a:rPr>
              <a:t> 7.2 SGK/ 133 </a:t>
            </a:r>
            <a:r>
              <a:rPr lang="en-US" dirty="0" err="1" smtClean="0">
                <a:solidFill>
                  <a:srgbClr val="FF0000"/>
                </a:solidFill>
                <a:latin typeface="Times New Roman" panose="02020603050405020304" pitchFamily="18" charset="0"/>
                <a:cs typeface="Times New Roman" panose="02020603050405020304" pitchFamily="18" charset="0"/>
              </a:rPr>
              <a:t>em</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hãy</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cho</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biết</a:t>
            </a:r>
            <a:r>
              <a:rPr lang="en-US" dirty="0">
                <a:solidFill>
                  <a:srgbClr val="FF0000"/>
                </a:solidFill>
                <a:latin typeface="Times New Roman" panose="02020603050405020304" pitchFamily="18" charset="0"/>
                <a:cs typeface="Times New Roman" panose="02020603050405020304" pitchFamily="18" charset="0"/>
              </a:rPr>
              <a:t>:</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ngày</a:t>
            </a:r>
            <a:r>
              <a:rPr lang="en-US" dirty="0" smtClean="0">
                <a:solidFill>
                  <a:srgbClr val="FF0000"/>
                </a:solidFill>
                <a:latin typeface="Times New Roman" panose="02020603050405020304" pitchFamily="18" charset="0"/>
                <a:cs typeface="Times New Roman" panose="02020603050405020304" pitchFamily="18" charset="0"/>
              </a:rPr>
              <a:t> 22/12, MT </a:t>
            </a:r>
            <a:r>
              <a:rPr lang="en-US" dirty="0" err="1" smtClean="0">
                <a:solidFill>
                  <a:srgbClr val="FF0000"/>
                </a:solidFill>
                <a:latin typeface="Times New Roman" panose="02020603050405020304" pitchFamily="18" charset="0"/>
                <a:cs typeface="Times New Roman" panose="02020603050405020304" pitchFamily="18" charset="0"/>
              </a:rPr>
              <a:t>chiếu</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thẳng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góc</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vào</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mặt</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đất</a:t>
            </a:r>
            <a:r>
              <a:rPr lang="en-US" dirty="0" smtClean="0">
                <a:solidFill>
                  <a:srgbClr val="FF0000"/>
                </a:solidFill>
                <a:latin typeface="Times New Roman" panose="02020603050405020304" pitchFamily="18" charset="0"/>
                <a:cs typeface="Times New Roman" panose="02020603050405020304" pitchFamily="18" charset="0"/>
              </a:rPr>
              <a:t> ở </a:t>
            </a:r>
            <a:r>
              <a:rPr lang="en-US" dirty="0" err="1" smtClean="0">
                <a:solidFill>
                  <a:srgbClr val="FF0000"/>
                </a:solidFill>
                <a:latin typeface="Times New Roman" panose="02020603050405020304" pitchFamily="18" charset="0"/>
                <a:cs typeface="Times New Roman" panose="02020603050405020304" pitchFamily="18" charset="0"/>
              </a:rPr>
              <a:t>vĩ</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tuyến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nào</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Thời</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điểm</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đó</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ngày</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dài</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hơn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đêm</a:t>
            </a:r>
            <a:r>
              <a:rPr lang="en-US" dirty="0" smtClean="0">
                <a:solidFill>
                  <a:srgbClr val="FF0000"/>
                </a:solidFill>
                <a:latin typeface="Times New Roman" panose="02020603050405020304" pitchFamily="18" charset="0"/>
                <a:cs typeface="Times New Roman" panose="02020603050405020304" pitchFamily="18" charset="0"/>
              </a:rPr>
              <a:t> ở BCB hay BCN?</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19" name="Content Placeholder 2"/>
          <p:cNvSpPr txBox="1">
            <a:spLocks/>
          </p:cNvSpPr>
          <p:nvPr/>
        </p:nvSpPr>
        <p:spPr>
          <a:xfrm>
            <a:off x="34636" y="4003698"/>
            <a:ext cx="8895693" cy="1200546"/>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err="1" smtClean="0">
                <a:latin typeface="Times New Roman" panose="02020603050405020304" pitchFamily="18" charset="0"/>
                <a:cs typeface="Times New Roman" panose="02020603050405020304" pitchFamily="18" charset="0"/>
              </a:rPr>
              <a:t>Nhận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xét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dài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ngày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đêm</a:t>
            </a:r>
            <a:r>
              <a:rPr lang="en-US" dirty="0" smtClean="0">
                <a:latin typeface="Times New Roman" panose="02020603050405020304" pitchFamily="18" charset="0"/>
                <a:cs typeface="Times New Roman" panose="02020603050405020304" pitchFamily="18" charset="0"/>
              </a:rPr>
              <a:t> ở </a:t>
            </a:r>
            <a:r>
              <a:rPr lang="en-US" dirty="0" err="1" smtClean="0">
                <a:latin typeface="Times New Roman" panose="02020603050405020304" pitchFamily="18" charset="0"/>
                <a:cs typeface="Times New Roman" panose="02020603050405020304" pitchFamily="18" charset="0"/>
              </a:rPr>
              <a:t>nửa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cầu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Bắc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Nửa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Cầu</a:t>
            </a:r>
            <a:r>
              <a:rPr lang="en-US" dirty="0" smtClean="0">
                <a:latin typeface="Times New Roman" panose="02020603050405020304" pitchFamily="18" charset="0"/>
                <a:cs typeface="Times New Roman" panose="02020603050405020304" pitchFamily="18" charset="0"/>
              </a:rPr>
              <a:t> Nam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22/6</a:t>
            </a:r>
            <a:endParaRPr lang="en-US"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716596268"/>
      </p:ext>
    </p:extLst>
  </p:cSld>
  <p:clrMapOvr>
    <a:masterClrMapping/>
  </p:clrMapOvr>
  <mc:AlternateContent xmlns:mc="http://schemas.openxmlformats.org/markup-compatibility/2006" xmlns:p14="http://schemas.microsoft.com/office/powerpoint/2010/main">
    <mc:Choice Requires="p14">
      <p:transition spd="slow" p14:dur="2000" advTm="16824"/>
    </mc:Choice>
    <mc:Fallback xmlns="">
      <p:transition spd="slow" advTm="168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6"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1316" y="743317"/>
            <a:ext cx="8525204" cy="4587391"/>
          </a:xfrm>
          <a:prstGeom prst="rect">
            <a:avLst/>
          </a:prstGeom>
        </p:spPr>
      </p:pic>
      <p:sp>
        <p:nvSpPr>
          <p:cNvPr id="6" name="Content Placeholder 2"/>
          <p:cNvSpPr txBox="1">
            <a:spLocks/>
          </p:cNvSpPr>
          <p:nvPr/>
        </p:nvSpPr>
        <p:spPr>
          <a:xfrm>
            <a:off x="5661760" y="451249"/>
            <a:ext cx="2342447" cy="7021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smtClean="0">
                <a:latin typeface="Times New Roman" panose="02020603050405020304" pitchFamily="18" charset="0"/>
                <a:cs typeface="Times New Roman" panose="02020603050405020304" pitchFamily="18" charset="0"/>
              </a:rPr>
              <a:t>Trục</a:t>
            </a:r>
            <a:r>
              <a:rPr lang="en-US" dirty="0" smtClean="0">
                <a:latin typeface="Times New Roman" panose="02020603050405020304" pitchFamily="18" charset="0"/>
                <a:cs typeface="Times New Roman" panose="02020603050405020304" pitchFamily="18" charset="0"/>
              </a:rPr>
              <a:t> ST</a:t>
            </a:r>
            <a:endParaRPr lang="en-US" dirty="0">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7233911" y="652393"/>
            <a:ext cx="2342447" cy="7021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smtClean="0">
                <a:latin typeface="Times New Roman" panose="02020603050405020304" pitchFamily="18" charset="0"/>
                <a:cs typeface="Times New Roman" panose="02020603050405020304" pitchFamily="18" charset="0"/>
              </a:rPr>
              <a:t>Trục</a:t>
            </a:r>
            <a:r>
              <a:rPr lang="en-US" dirty="0" smtClean="0">
                <a:latin typeface="Times New Roman" panose="02020603050405020304" pitchFamily="18" charset="0"/>
                <a:cs typeface="Times New Roman" panose="02020603050405020304" pitchFamily="18" charset="0"/>
              </a:rPr>
              <a:t> TĐ</a:t>
            </a:r>
            <a:endParaRPr lang="en-US" dirty="0">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a:xfrm>
            <a:off x="1506541" y="522326"/>
            <a:ext cx="2342447" cy="7021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smtClean="0">
                <a:latin typeface="Times New Roman" panose="02020603050405020304" pitchFamily="18" charset="0"/>
                <a:cs typeface="Times New Roman" panose="02020603050405020304" pitchFamily="18" charset="0"/>
              </a:rPr>
              <a:t>Trục</a:t>
            </a:r>
            <a:r>
              <a:rPr lang="en-US" dirty="0" smtClean="0">
                <a:latin typeface="Times New Roman" panose="02020603050405020304" pitchFamily="18" charset="0"/>
                <a:cs typeface="Times New Roman" panose="02020603050405020304" pitchFamily="18" charset="0"/>
              </a:rPr>
              <a:t> ST</a:t>
            </a:r>
            <a:endParaRPr lang="en-US" dirty="0">
              <a:latin typeface="Times New Roman" panose="02020603050405020304" pitchFamily="18" charset="0"/>
              <a:cs typeface="Times New Roman" panose="02020603050405020304" pitchFamily="18" charset="0"/>
            </a:endParaRPr>
          </a:p>
        </p:txBody>
      </p:sp>
      <p:sp>
        <p:nvSpPr>
          <p:cNvPr id="9" name="Content Placeholder 2"/>
          <p:cNvSpPr txBox="1">
            <a:spLocks/>
          </p:cNvSpPr>
          <p:nvPr/>
        </p:nvSpPr>
        <p:spPr>
          <a:xfrm>
            <a:off x="3252694" y="704827"/>
            <a:ext cx="2342447" cy="7021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smtClean="0">
                <a:latin typeface="Times New Roman" panose="02020603050405020304" pitchFamily="18" charset="0"/>
                <a:cs typeface="Times New Roman" panose="02020603050405020304" pitchFamily="18" charset="0"/>
              </a:rPr>
              <a:t>Trục</a:t>
            </a:r>
            <a:r>
              <a:rPr lang="en-US" dirty="0" smtClean="0">
                <a:latin typeface="Times New Roman" panose="02020603050405020304" pitchFamily="18" charset="0"/>
                <a:cs typeface="Times New Roman" panose="02020603050405020304" pitchFamily="18" charset="0"/>
              </a:rPr>
              <a:t> TĐ</a:t>
            </a:r>
            <a:endParaRPr lang="en-US" dirty="0">
              <a:latin typeface="Times New Roman" panose="02020603050405020304" pitchFamily="18" charset="0"/>
              <a:cs typeface="Times New Roman" panose="02020603050405020304" pitchFamily="18" charset="0"/>
            </a:endParaRPr>
          </a:p>
        </p:txBody>
      </p:sp>
      <p:sp>
        <p:nvSpPr>
          <p:cNvPr id="10" name="Content Placeholder 2"/>
          <p:cNvSpPr txBox="1">
            <a:spLocks/>
          </p:cNvSpPr>
          <p:nvPr/>
        </p:nvSpPr>
        <p:spPr>
          <a:xfrm>
            <a:off x="248307" y="5369196"/>
            <a:ext cx="8895693" cy="88734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smtClean="0">
                <a:solidFill>
                  <a:srgbClr val="FF0000"/>
                </a:solidFill>
                <a:latin typeface="Times New Roman" panose="02020603050405020304" pitchFamily="18" charset="0"/>
                <a:cs typeface="Times New Roman" panose="02020603050405020304" pitchFamily="18" charset="0"/>
              </a:rPr>
              <a:t>Dựa</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vào</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hình</a:t>
            </a:r>
            <a:r>
              <a:rPr lang="en-US" dirty="0" smtClean="0">
                <a:solidFill>
                  <a:srgbClr val="FF0000"/>
                </a:solidFill>
                <a:latin typeface="Times New Roman" panose="02020603050405020304" pitchFamily="18" charset="0"/>
                <a:cs typeface="Times New Roman" panose="02020603050405020304" pitchFamily="18" charset="0"/>
              </a:rPr>
              <a:t> 7.2 SGK/ 133 </a:t>
            </a:r>
            <a:r>
              <a:rPr lang="en-US" dirty="0" err="1" smtClean="0">
                <a:solidFill>
                  <a:srgbClr val="FF0000"/>
                </a:solidFill>
                <a:latin typeface="Times New Roman" panose="02020603050405020304" pitchFamily="18" charset="0"/>
                <a:cs typeface="Times New Roman" panose="02020603050405020304" pitchFamily="18" charset="0"/>
              </a:rPr>
              <a:t>em</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hãy</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cho</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biết</a:t>
            </a:r>
            <a:r>
              <a:rPr lang="en-US" dirty="0">
                <a:solidFill>
                  <a:srgbClr val="FF0000"/>
                </a:solidFill>
                <a:latin typeface="Times New Roman" panose="02020603050405020304" pitchFamily="18" charset="0"/>
                <a:cs typeface="Times New Roman" panose="02020603050405020304" pitchFamily="18" charset="0"/>
              </a:rPr>
              <a:t>:</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ngày</a:t>
            </a:r>
            <a:r>
              <a:rPr lang="en-US" dirty="0" smtClean="0">
                <a:solidFill>
                  <a:srgbClr val="FF0000"/>
                </a:solidFill>
                <a:latin typeface="Times New Roman" panose="02020603050405020304" pitchFamily="18" charset="0"/>
                <a:cs typeface="Times New Roman" panose="02020603050405020304" pitchFamily="18" charset="0"/>
              </a:rPr>
              <a:t> 22/6, MT </a:t>
            </a:r>
            <a:r>
              <a:rPr lang="en-US" dirty="0" err="1" smtClean="0">
                <a:solidFill>
                  <a:srgbClr val="FF0000"/>
                </a:solidFill>
                <a:latin typeface="Times New Roman" panose="02020603050405020304" pitchFamily="18" charset="0"/>
                <a:cs typeface="Times New Roman" panose="02020603050405020304" pitchFamily="18" charset="0"/>
              </a:rPr>
              <a:t>chiếu</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thẳng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góc</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vào</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mặt</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đất</a:t>
            </a:r>
            <a:r>
              <a:rPr lang="en-US" dirty="0" smtClean="0">
                <a:solidFill>
                  <a:srgbClr val="FF0000"/>
                </a:solidFill>
                <a:latin typeface="Times New Roman" panose="02020603050405020304" pitchFamily="18" charset="0"/>
                <a:cs typeface="Times New Roman" panose="02020603050405020304" pitchFamily="18" charset="0"/>
              </a:rPr>
              <a:t> ở </a:t>
            </a:r>
            <a:r>
              <a:rPr lang="en-US" dirty="0" err="1" smtClean="0">
                <a:solidFill>
                  <a:srgbClr val="FF0000"/>
                </a:solidFill>
                <a:latin typeface="Times New Roman" panose="02020603050405020304" pitchFamily="18" charset="0"/>
                <a:cs typeface="Times New Roman" panose="02020603050405020304" pitchFamily="18" charset="0"/>
              </a:rPr>
              <a:t>vĩ</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tuyến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nào</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Thời</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điểm</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đó</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ngày</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dài</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hơn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đêm</a:t>
            </a:r>
            <a:r>
              <a:rPr lang="en-US" dirty="0" smtClean="0">
                <a:solidFill>
                  <a:srgbClr val="FF0000"/>
                </a:solidFill>
                <a:latin typeface="Times New Roman" panose="02020603050405020304" pitchFamily="18" charset="0"/>
                <a:cs typeface="Times New Roman" panose="02020603050405020304" pitchFamily="18" charset="0"/>
              </a:rPr>
              <a:t> ở BCB hay BCN?</a:t>
            </a:r>
            <a:endParaRPr lang="en-US" dirty="0">
              <a:solidFill>
                <a:srgbClr val="FF0000"/>
              </a:solidFill>
              <a:latin typeface="Times New Roman" panose="02020603050405020304" pitchFamily="18" charset="0"/>
              <a:cs typeface="Times New Roman" panose="02020603050405020304" pitchFamily="18" charset="0"/>
            </a:endParaRPr>
          </a:p>
        </p:txBody>
      </p:sp>
      <p:cxnSp>
        <p:nvCxnSpPr>
          <p:cNvPr id="13" name="Straight Connector 12"/>
          <p:cNvCxnSpPr/>
          <p:nvPr/>
        </p:nvCxnSpPr>
        <p:spPr>
          <a:xfrm flipV="1">
            <a:off x="1782966" y="1003451"/>
            <a:ext cx="1367305" cy="2751421"/>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flipV="1">
            <a:off x="5866606" y="892315"/>
            <a:ext cx="1367305" cy="2751421"/>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flipH="1" flipV="1">
            <a:off x="2521743" y="1003451"/>
            <a:ext cx="10683" cy="2640285"/>
          </a:xfrm>
          <a:prstGeom prst="line">
            <a:avLst/>
          </a:prstGeom>
        </p:spPr>
        <p:style>
          <a:lnRef idx="3">
            <a:schemeClr val="accent6"/>
          </a:lnRef>
          <a:fillRef idx="0">
            <a:schemeClr val="accent6"/>
          </a:fillRef>
          <a:effectRef idx="2">
            <a:schemeClr val="accent6"/>
          </a:effectRef>
          <a:fontRef idx="minor">
            <a:schemeClr val="tx1"/>
          </a:fontRef>
        </p:style>
      </p:cxnSp>
      <p:cxnSp>
        <p:nvCxnSpPr>
          <p:cNvPr id="20" name="Straight Connector 19"/>
          <p:cNvCxnSpPr/>
          <p:nvPr/>
        </p:nvCxnSpPr>
        <p:spPr>
          <a:xfrm flipH="1" flipV="1">
            <a:off x="6493161" y="1152449"/>
            <a:ext cx="10683" cy="2640285"/>
          </a:xfrm>
          <a:prstGeom prst="line">
            <a:avLst/>
          </a:prstGeom>
        </p:spPr>
        <p:style>
          <a:lnRef idx="3">
            <a:schemeClr val="accent6"/>
          </a:lnRef>
          <a:fillRef idx="0">
            <a:schemeClr val="accent6"/>
          </a:fillRef>
          <a:effectRef idx="2">
            <a:schemeClr val="accent6"/>
          </a:effectRef>
          <a:fontRef idx="minor">
            <a:schemeClr val="tx1"/>
          </a:fontRef>
        </p:style>
      </p:cxnSp>
      <p:sp>
        <p:nvSpPr>
          <p:cNvPr id="14" name="Title 1">
            <a:extLst>
              <a:ext uri="{FF2B5EF4-FFF2-40B4-BE49-F238E27FC236}">
                <a16:creationId xmlns="" xmlns:a16="http://schemas.microsoft.com/office/drawing/2014/main" id="{1E011AD8-F56C-448D-9F81-BB5BDB4B1175}"/>
              </a:ext>
            </a:extLst>
          </p:cNvPr>
          <p:cNvSpPr txBox="1">
            <a:spLocks/>
          </p:cNvSpPr>
          <p:nvPr/>
        </p:nvSpPr>
        <p:spPr>
          <a:xfrm>
            <a:off x="47632" y="94630"/>
            <a:ext cx="8991600" cy="480131"/>
          </a:xfrm>
          <a:prstGeom prst="rect">
            <a:avLst/>
          </a:prstGeom>
          <a:noFill/>
        </p:spPr>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dirty="0" smtClean="0">
                <a:ln w="6600">
                  <a:solidFill>
                    <a:srgbClr val="FFC000"/>
                  </a:solidFill>
                  <a:prstDash val="solid"/>
                </a:ln>
                <a:solidFill>
                  <a:srgbClr val="FF0000"/>
                </a:solidFill>
                <a:effectLst>
                  <a:outerShdw dist="38100" dir="2700000" algn="tl" rotWithShape="0">
                    <a:srgbClr val="8BC145"/>
                  </a:outerShdw>
                </a:effectLst>
                <a:latin typeface="Times New Roman" panose="02020603050405020304" pitchFamily="18" charset="0"/>
                <a:cs typeface="Times New Roman" panose="02020603050405020304" pitchFamily="18" charset="0"/>
              </a:rPr>
              <a:t>2. </a:t>
            </a:r>
            <a:r>
              <a:rPr lang="vi-VN" sz="2800" b="1" dirty="0" smtClean="0">
                <a:ln w="6600">
                  <a:solidFill>
                    <a:srgbClr val="FFC000"/>
                  </a:solidFill>
                  <a:prstDash val="solid"/>
                </a:ln>
                <a:solidFill>
                  <a:srgbClr val="FF0000"/>
                </a:solidFill>
                <a:effectLst>
                  <a:outerShdw dist="38100" dir="2700000" algn="tl" rotWithShape="0">
                    <a:srgbClr val="8BC145"/>
                  </a:outerShdw>
                </a:effectLst>
                <a:latin typeface="Times New Roman" panose="02020603050405020304" pitchFamily="18" charset="0"/>
                <a:cs typeface="Times New Roman" panose="02020603050405020304" pitchFamily="18" charset="0"/>
              </a:rPr>
              <a:t>Hiện </a:t>
            </a:r>
            <a:r>
              <a:rPr lang="vi-VN" sz="2800" b="1" dirty="0">
                <a:ln w="6600">
                  <a:solidFill>
                    <a:srgbClr val="FFC000"/>
                  </a:solidFill>
                  <a:prstDash val="solid"/>
                </a:ln>
                <a:solidFill>
                  <a:srgbClr val="FF0000"/>
                </a:solidFill>
                <a:effectLst>
                  <a:outerShdw dist="38100" dir="2700000" algn="tl" rotWithShape="0">
                    <a:srgbClr val="8BC145"/>
                  </a:outerShdw>
                </a:effectLst>
                <a:latin typeface="Times New Roman" panose="02020603050405020304" pitchFamily="18" charset="0"/>
                <a:cs typeface="Times New Roman" panose="02020603050405020304" pitchFamily="18" charset="0"/>
              </a:rPr>
              <a:t>tượng ngày đêm dài ngắn theo mùa</a:t>
            </a:r>
            <a:endParaRPr lang="en-US" sz="2000" b="1" dirty="0">
              <a:ln w="6600">
                <a:solidFill>
                  <a:srgbClr val="FFC000"/>
                </a:solidFill>
                <a:prstDash val="solid"/>
              </a:ln>
              <a:solidFill>
                <a:srgbClr val="FF0000"/>
              </a:solidFill>
              <a:effectLst>
                <a:outerShdw dist="38100" dir="2700000" algn="tl" rotWithShape="0">
                  <a:schemeClr val="accent2"/>
                </a:outerShdw>
              </a:effectLst>
              <a:latin typeface="Times New Roman" panose="02020603050405020304" pitchFamily="18" charset="0"/>
              <a:ea typeface="+mn-ea"/>
              <a:cs typeface="Times New Roman" panose="02020603050405020304" pitchFamily="18" charset="0"/>
            </a:endParaRPr>
          </a:p>
        </p:txBody>
      </p:sp>
      <p:sp>
        <p:nvSpPr>
          <p:cNvPr id="15" name="Content Placeholder 2"/>
          <p:cNvSpPr txBox="1">
            <a:spLocks/>
          </p:cNvSpPr>
          <p:nvPr/>
        </p:nvSpPr>
        <p:spPr>
          <a:xfrm>
            <a:off x="248307" y="5330707"/>
            <a:ext cx="8895693" cy="111739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err="1" smtClean="0">
                <a:latin typeface="Times New Roman" panose="02020603050405020304" pitchFamily="18" charset="0"/>
                <a:cs typeface="Times New Roman" panose="02020603050405020304" pitchFamily="18" charset="0"/>
              </a:rPr>
              <a:t>Ngày</a:t>
            </a:r>
            <a:r>
              <a:rPr lang="en-US" dirty="0" smtClean="0">
                <a:latin typeface="Times New Roman" panose="02020603050405020304" pitchFamily="18" charset="0"/>
                <a:cs typeface="Times New Roman" panose="02020603050405020304" pitchFamily="18" charset="0"/>
              </a:rPr>
              <a:t> 22/6, MT </a:t>
            </a:r>
            <a:r>
              <a:rPr lang="en-US" dirty="0" err="1" smtClean="0">
                <a:latin typeface="Times New Roman" panose="02020603050405020304" pitchFamily="18" charset="0"/>
                <a:cs typeface="Times New Roman" panose="02020603050405020304" pitchFamily="18" charset="0"/>
              </a:rPr>
              <a:t>chiếu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thẳng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góc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mặt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đất</a:t>
            </a:r>
            <a:r>
              <a:rPr lang="en-US" dirty="0" smtClean="0">
                <a:latin typeface="Times New Roman" panose="02020603050405020304" pitchFamily="18" charset="0"/>
                <a:cs typeface="Times New Roman" panose="02020603050405020304" pitchFamily="18" charset="0"/>
              </a:rPr>
              <a:t> ở  CHÍ  TUYẾN BẮC (23</a:t>
            </a:r>
            <a:r>
              <a:rPr lang="en-US" baseline="30000" dirty="0" smtClean="0">
                <a:latin typeface="Times New Roman" panose="02020603050405020304" pitchFamily="18" charset="0"/>
                <a:cs typeface="Times New Roman" panose="02020603050405020304" pitchFamily="18" charset="0"/>
              </a:rPr>
              <a:t>0</a:t>
            </a:r>
            <a:r>
              <a:rPr lang="en-US" dirty="0" smtClean="0">
                <a:latin typeface="Times New Roman" panose="02020603050405020304" pitchFamily="18" charset="0"/>
                <a:cs typeface="Times New Roman" panose="02020603050405020304" pitchFamily="18" charset="0"/>
              </a:rPr>
              <a:t>27’B)</a:t>
            </a:r>
            <a:endParaRPr lang="en-US"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dirty="0" err="1" smtClean="0">
                <a:latin typeface="Times New Roman" panose="02020603050405020304" pitchFamily="18" charset="0"/>
                <a:cs typeface="Times New Roman" panose="02020603050405020304" pitchFamily="18" charset="0"/>
              </a:rPr>
              <a:t>Thời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điểm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ngày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dài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đêm</a:t>
            </a:r>
            <a:r>
              <a:rPr lang="en-US" dirty="0" smtClean="0">
                <a:latin typeface="Times New Roman" panose="02020603050405020304" pitchFamily="18" charset="0"/>
                <a:cs typeface="Times New Roman" panose="02020603050405020304" pitchFamily="18" charset="0"/>
              </a:rPr>
              <a:t> ở BCB</a:t>
            </a:r>
            <a:endParaRPr lang="en-US" dirty="0">
              <a:latin typeface="Times New Roman" panose="02020603050405020304" pitchFamily="18" charset="0"/>
              <a:cs typeface="Times New Roman" panose="02020603050405020304" pitchFamily="18" charset="0"/>
            </a:endParaRPr>
          </a:p>
        </p:txBody>
      </p:sp>
      <p:sp>
        <p:nvSpPr>
          <p:cNvPr id="16" name="Content Placeholder 2"/>
          <p:cNvSpPr txBox="1">
            <a:spLocks/>
          </p:cNvSpPr>
          <p:nvPr/>
        </p:nvSpPr>
        <p:spPr>
          <a:xfrm>
            <a:off x="248307" y="5220631"/>
            <a:ext cx="8895693" cy="1227467"/>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smtClean="0">
                <a:solidFill>
                  <a:srgbClr val="FF0000"/>
                </a:solidFill>
                <a:latin typeface="Times New Roman" panose="02020603050405020304" pitchFamily="18" charset="0"/>
                <a:cs typeface="Times New Roman" panose="02020603050405020304" pitchFamily="18" charset="0"/>
              </a:rPr>
              <a:t>Dựa</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vào</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hình</a:t>
            </a:r>
            <a:r>
              <a:rPr lang="en-US" dirty="0" smtClean="0">
                <a:solidFill>
                  <a:srgbClr val="FF0000"/>
                </a:solidFill>
                <a:latin typeface="Times New Roman" panose="02020603050405020304" pitchFamily="18" charset="0"/>
                <a:cs typeface="Times New Roman" panose="02020603050405020304" pitchFamily="18" charset="0"/>
              </a:rPr>
              <a:t> 7.2 SGK/ 133 </a:t>
            </a:r>
            <a:r>
              <a:rPr lang="en-US" dirty="0" err="1" smtClean="0">
                <a:solidFill>
                  <a:srgbClr val="FF0000"/>
                </a:solidFill>
                <a:latin typeface="Times New Roman" panose="02020603050405020304" pitchFamily="18" charset="0"/>
                <a:cs typeface="Times New Roman" panose="02020603050405020304" pitchFamily="18" charset="0"/>
              </a:rPr>
              <a:t>em</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hãy</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cho</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biết</a:t>
            </a:r>
            <a:r>
              <a:rPr lang="en-US" dirty="0">
                <a:solidFill>
                  <a:srgbClr val="FF0000"/>
                </a:solidFill>
                <a:latin typeface="Times New Roman" panose="02020603050405020304" pitchFamily="18" charset="0"/>
                <a:cs typeface="Times New Roman" panose="02020603050405020304" pitchFamily="18" charset="0"/>
              </a:rPr>
              <a:t>:</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ngày</a:t>
            </a:r>
            <a:r>
              <a:rPr lang="en-US" dirty="0" smtClean="0">
                <a:solidFill>
                  <a:srgbClr val="FF0000"/>
                </a:solidFill>
                <a:latin typeface="Times New Roman" panose="02020603050405020304" pitchFamily="18" charset="0"/>
                <a:cs typeface="Times New Roman" panose="02020603050405020304" pitchFamily="18" charset="0"/>
              </a:rPr>
              <a:t> 22/12, MT </a:t>
            </a:r>
            <a:r>
              <a:rPr lang="en-US" dirty="0" err="1" smtClean="0">
                <a:solidFill>
                  <a:srgbClr val="FF0000"/>
                </a:solidFill>
                <a:latin typeface="Times New Roman" panose="02020603050405020304" pitchFamily="18" charset="0"/>
                <a:cs typeface="Times New Roman" panose="02020603050405020304" pitchFamily="18" charset="0"/>
              </a:rPr>
              <a:t>chiếu</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thẳng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góc</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vào</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mặt</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đất</a:t>
            </a:r>
            <a:r>
              <a:rPr lang="en-US" dirty="0" smtClean="0">
                <a:solidFill>
                  <a:srgbClr val="FF0000"/>
                </a:solidFill>
                <a:latin typeface="Times New Roman" panose="02020603050405020304" pitchFamily="18" charset="0"/>
                <a:cs typeface="Times New Roman" panose="02020603050405020304" pitchFamily="18" charset="0"/>
              </a:rPr>
              <a:t> ở </a:t>
            </a:r>
            <a:r>
              <a:rPr lang="en-US" dirty="0" err="1" smtClean="0">
                <a:solidFill>
                  <a:srgbClr val="FF0000"/>
                </a:solidFill>
                <a:latin typeface="Times New Roman" panose="02020603050405020304" pitchFamily="18" charset="0"/>
                <a:cs typeface="Times New Roman" panose="02020603050405020304" pitchFamily="18" charset="0"/>
              </a:rPr>
              <a:t>vĩ</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tuyến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nào</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Thời</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điểm</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đó</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ngày</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dài</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hơn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đêm</a:t>
            </a:r>
            <a:r>
              <a:rPr lang="en-US" dirty="0" smtClean="0">
                <a:solidFill>
                  <a:srgbClr val="FF0000"/>
                </a:solidFill>
                <a:latin typeface="Times New Roman" panose="02020603050405020304" pitchFamily="18" charset="0"/>
                <a:cs typeface="Times New Roman" panose="02020603050405020304" pitchFamily="18" charset="0"/>
              </a:rPr>
              <a:t> ở BCB hay BCN?</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19" name="Content Placeholder 2"/>
          <p:cNvSpPr txBox="1">
            <a:spLocks/>
          </p:cNvSpPr>
          <p:nvPr/>
        </p:nvSpPr>
        <p:spPr>
          <a:xfrm>
            <a:off x="248307" y="5258492"/>
            <a:ext cx="8895693" cy="1200546"/>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err="1" smtClean="0">
                <a:latin typeface="Times New Roman" panose="02020603050405020304" pitchFamily="18" charset="0"/>
                <a:cs typeface="Times New Roman" panose="02020603050405020304" pitchFamily="18" charset="0"/>
              </a:rPr>
              <a:t>Ngày</a:t>
            </a:r>
            <a:r>
              <a:rPr lang="en-US" dirty="0" smtClean="0">
                <a:latin typeface="Times New Roman" panose="02020603050405020304" pitchFamily="18" charset="0"/>
                <a:cs typeface="Times New Roman" panose="02020603050405020304" pitchFamily="18" charset="0"/>
              </a:rPr>
              <a:t> 22/12, MT </a:t>
            </a:r>
            <a:r>
              <a:rPr lang="en-US" dirty="0" err="1" smtClean="0">
                <a:latin typeface="Times New Roman" panose="02020603050405020304" pitchFamily="18" charset="0"/>
                <a:cs typeface="Times New Roman" panose="02020603050405020304" pitchFamily="18" charset="0"/>
              </a:rPr>
              <a:t>chiếu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thẳng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góc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mặt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đất</a:t>
            </a:r>
            <a:r>
              <a:rPr lang="en-US" dirty="0" smtClean="0">
                <a:latin typeface="Times New Roman" panose="02020603050405020304" pitchFamily="18" charset="0"/>
                <a:cs typeface="Times New Roman" panose="02020603050405020304" pitchFamily="18" charset="0"/>
              </a:rPr>
              <a:t> ở  CHÍ  TUYẾN BẮC (23</a:t>
            </a:r>
            <a:r>
              <a:rPr lang="en-US" baseline="30000" dirty="0" smtClean="0">
                <a:latin typeface="Times New Roman" panose="02020603050405020304" pitchFamily="18" charset="0"/>
                <a:cs typeface="Times New Roman" panose="02020603050405020304" pitchFamily="18" charset="0"/>
              </a:rPr>
              <a:t>0</a:t>
            </a:r>
            <a:r>
              <a:rPr lang="en-US" dirty="0" smtClean="0">
                <a:latin typeface="Times New Roman" panose="02020603050405020304" pitchFamily="18" charset="0"/>
                <a:cs typeface="Times New Roman" panose="02020603050405020304" pitchFamily="18" charset="0"/>
              </a:rPr>
              <a:t>27’N)</a:t>
            </a:r>
            <a:endParaRPr lang="en-US"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dirty="0" err="1" smtClean="0">
                <a:latin typeface="Times New Roman" panose="02020603050405020304" pitchFamily="18" charset="0"/>
                <a:cs typeface="Times New Roman" panose="02020603050405020304" pitchFamily="18" charset="0"/>
              </a:rPr>
              <a:t>Thời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điểm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ngày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dài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đêm</a:t>
            </a:r>
            <a:r>
              <a:rPr lang="en-US" dirty="0" smtClean="0">
                <a:latin typeface="Times New Roman" panose="02020603050405020304" pitchFamily="18" charset="0"/>
                <a:cs typeface="Times New Roman" panose="02020603050405020304" pitchFamily="18" charset="0"/>
              </a:rPr>
              <a:t> ở BCN</a:t>
            </a:r>
            <a:endParaRPr lang="en-US"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716596268"/>
      </p:ext>
    </p:extLst>
  </p:cSld>
  <p:clrMapOvr>
    <a:masterClrMapping/>
  </p:clrMapOvr>
  <mc:AlternateContent xmlns:mc="http://schemas.openxmlformats.org/markup-compatibility/2006" xmlns:p14="http://schemas.microsoft.com/office/powerpoint/2010/main">
    <mc:Choice Requires="p14">
      <p:transition spd="slow" p14:dur="2000" advTm="11482"/>
    </mc:Choice>
    <mc:Fallback xmlns="">
      <p:transition spd="slow" advTm="114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6"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7143125"/>
            <a:ext cx="8991600" cy="13973056"/>
          </a:xfrm>
          <a:prstGeom prst="rect">
            <a:avLst/>
          </a:prstGeom>
        </p:spPr>
        <p:txBody>
          <a:bodyPr wrap="square">
            <a:spAutoFit/>
          </a:bodyPr>
          <a:lstStyle/>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algn="ct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CHỦ </a:t>
            </a:r>
            <a:r>
              <a:rPr lang="en-US" sz="3200" b="1" dirty="0">
                <a:latin typeface="Times New Roman" pitchFamily="18" charset="0"/>
                <a:cs typeface="Times New Roman" pitchFamily="18" charset="0"/>
              </a:rPr>
              <a:t>ĐỀ: TRÁI ĐẤT- HÀNH TINH CỦA HỆ MẶT TRỜI.</a:t>
            </a:r>
          </a:p>
          <a:p>
            <a:r>
              <a:rPr lang="en-US" dirty="0">
                <a:latin typeface="Times New Roman" pitchFamily="18" charset="0"/>
                <a:cs typeface="Times New Roman" pitchFamily="18" charset="0"/>
              </a:rPr>
              <a:t> </a:t>
            </a:r>
          </a:p>
          <a:p>
            <a:r>
              <a:rPr lang="en-US" b="1" dirty="0">
                <a:latin typeface="Times New Roman" pitchFamily="18" charset="0"/>
                <a:cs typeface="Times New Roman" pitchFamily="18" charset="0"/>
              </a:rPr>
              <a:t>I. </a:t>
            </a:r>
            <a:r>
              <a:rPr lang="en-US" b="1" dirty="0" err="1">
                <a:latin typeface="Times New Roman" pitchFamily="18" charset="0"/>
                <a:cs typeface="Times New Roman" pitchFamily="18" charset="0"/>
              </a:rPr>
              <a:t>Vị</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trí</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Trái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hệ</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a:t>
            </a:r>
            <a:r>
              <a:rPr lang="en-US" b="1" dirty="0" err="1" smtClean="0">
                <a:latin typeface="Times New Roman" pitchFamily="18" charset="0"/>
                <a:cs typeface="Times New Roman" pitchFamily="18" charset="0"/>
              </a:rPr>
              <a:t>ặt</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Trời</a:t>
            </a:r>
            <a:r>
              <a:rPr lang="en-US" b="1" dirty="0">
                <a:latin typeface="Times New Roman" pitchFamily="18" charset="0"/>
                <a:cs typeface="Times New Roman" pitchFamily="18" charset="0"/>
              </a:rPr>
              <a:t>.</a:t>
            </a:r>
          </a:p>
          <a:p>
            <a:pPr fontAlgn="base"/>
            <a:r>
              <a:rPr lang="nl-NL" dirty="0">
                <a:latin typeface="Times New Roman" pitchFamily="18" charset="0"/>
                <a:cs typeface="Times New Roman" pitchFamily="18" charset="0"/>
              </a:rPr>
              <a:t>1/ </a:t>
            </a:r>
            <a:r>
              <a:rPr lang="nl-NL" u="sng" dirty="0">
                <a:latin typeface="Times New Roman" pitchFamily="18" charset="0"/>
                <a:cs typeface="Times New Roman" pitchFamily="18" charset="0"/>
              </a:rPr>
              <a:t>Vị trí Trái Đ</a:t>
            </a:r>
            <a:r>
              <a:rPr lang="nl-NL" u="sng" dirty="0" smtClean="0">
                <a:latin typeface="Times New Roman" pitchFamily="18" charset="0"/>
                <a:cs typeface="Times New Roman" pitchFamily="18" charset="0"/>
              </a:rPr>
              <a:t>ất </a:t>
            </a:r>
            <a:r>
              <a:rPr lang="nl-NL" u="sng" dirty="0">
                <a:latin typeface="Times New Roman" pitchFamily="18" charset="0"/>
                <a:cs typeface="Times New Roman" pitchFamily="18" charset="0"/>
              </a:rPr>
              <a:t>trong hệ Mặt Trời</a:t>
            </a:r>
            <a:endParaRPr lang="en-US" dirty="0">
              <a:latin typeface="Times New Roman" pitchFamily="18" charset="0"/>
              <a:cs typeface="Times New Roman" pitchFamily="18" charset="0"/>
            </a:endParaRPr>
          </a:p>
          <a:p>
            <a:pPr fontAlgn="base"/>
            <a:r>
              <a:rPr lang="nl-NL" dirty="0">
                <a:latin typeface="Times New Roman" pitchFamily="18" charset="0"/>
                <a:cs typeface="Times New Roman" pitchFamily="18" charset="0"/>
              </a:rPr>
              <a:t>- Trái Đất nằm ở vị trí thứ 3 theo thứ tự xa dần Mặt Trời</a:t>
            </a:r>
            <a:r>
              <a:rPr lang="vi-VN" dirty="0">
                <a:latin typeface="Times New Roman" pitchFamily="18" charset="0"/>
                <a:cs typeface="Times New Roman" pitchFamily="18" charset="0"/>
              </a:rPr>
              <a:t>.</a:t>
            </a:r>
            <a:endParaRPr lang="en-US" dirty="0">
              <a:latin typeface="Times New Roman" pitchFamily="18" charset="0"/>
              <a:cs typeface="Times New Roman" pitchFamily="18" charset="0"/>
            </a:endParaRPr>
          </a:p>
          <a:p>
            <a:r>
              <a:rPr lang="nl-NL" dirty="0">
                <a:latin typeface="Times New Roman" pitchFamily="18" charset="0"/>
                <a:cs typeface="Times New Roman" pitchFamily="18" charset="0"/>
              </a:rPr>
              <a:t>- Ý nghĩa: Khoảng cách từ Trái Đất đến Mặt Trời là khoảng cách lí tưởng giúp cho Trái Đất nhận được lượng nhiệt và ánh sáng phù hợp để sự sống có th</a:t>
            </a:r>
            <a:r>
              <a:rPr lang="vi-VN" dirty="0">
                <a:latin typeface="Times New Roman" pitchFamily="18" charset="0"/>
                <a:cs typeface="Times New Roman" pitchFamily="18" charset="0"/>
              </a:rPr>
              <a:t>ể</a:t>
            </a:r>
            <a:r>
              <a:rPr lang="nl-NL" dirty="0">
                <a:latin typeface="Times New Roman" pitchFamily="18" charset="0"/>
                <a:cs typeface="Times New Roman" pitchFamily="18" charset="0"/>
              </a:rPr>
              <a:t> tồn tại và phát tri</a:t>
            </a:r>
            <a:r>
              <a:rPr lang="vi-VN" dirty="0">
                <a:latin typeface="Times New Roman" pitchFamily="18" charset="0"/>
                <a:cs typeface="Times New Roman" pitchFamily="18" charset="0"/>
              </a:rPr>
              <a:t>ể</a:t>
            </a:r>
            <a:r>
              <a:rPr lang="nl-NL" dirty="0">
                <a:latin typeface="Times New Roman" pitchFamily="18" charset="0"/>
                <a:cs typeface="Times New Roman" pitchFamily="18" charset="0"/>
              </a:rPr>
              <a:t>n</a:t>
            </a:r>
            <a:r>
              <a:rPr lang="vi-VN"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fontAlgn="base"/>
            <a:r>
              <a:rPr lang="en-US" dirty="0">
                <a:latin typeface="Times New Roman" pitchFamily="18" charset="0"/>
                <a:cs typeface="Times New Roman" pitchFamily="18" charset="0"/>
              </a:rPr>
              <a:t>2. </a:t>
            </a:r>
            <a:r>
              <a:rPr lang="nl-NL" u="sng" dirty="0">
                <a:latin typeface="Times New Roman" pitchFamily="18" charset="0"/>
                <a:cs typeface="Times New Roman" pitchFamily="18" charset="0"/>
              </a:rPr>
              <a:t>Hình dạng, kích thước c</a:t>
            </a:r>
            <a:r>
              <a:rPr lang="vi-VN" u="sng" dirty="0">
                <a:latin typeface="Times New Roman" pitchFamily="18" charset="0"/>
                <a:cs typeface="Times New Roman" pitchFamily="18" charset="0"/>
              </a:rPr>
              <a:t>ủ</a:t>
            </a:r>
            <a:r>
              <a:rPr lang="nl-NL" u="sng" dirty="0">
                <a:latin typeface="Times New Roman" pitchFamily="18" charset="0"/>
                <a:cs typeface="Times New Roman" pitchFamily="18" charset="0"/>
              </a:rPr>
              <a:t>a Trái Đất</a:t>
            </a:r>
            <a:r>
              <a:rPr lang="nl-NL"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fontAlgn="base"/>
            <a:r>
              <a:rPr lang="vi-VN" dirty="0">
                <a:latin typeface="Times New Roman" pitchFamily="18" charset="0"/>
                <a:cs typeface="Times New Roman" pitchFamily="18" charset="0"/>
              </a:rPr>
              <a:t>- Tr</a:t>
            </a:r>
            <a:r>
              <a:rPr lang="nl-NL" dirty="0">
                <a:latin typeface="Times New Roman" pitchFamily="18" charset="0"/>
                <a:cs typeface="Times New Roman" pitchFamily="18" charset="0"/>
              </a:rPr>
              <a:t>ái Đất có hình cầu.</a:t>
            </a:r>
            <a:endParaRPr lang="en-US" dirty="0">
              <a:latin typeface="Times New Roman" pitchFamily="18" charset="0"/>
              <a:cs typeface="Times New Roman" pitchFamily="18" charset="0"/>
            </a:endParaRPr>
          </a:p>
          <a:p>
            <a:pPr fontAlgn="base"/>
            <a:r>
              <a:rPr lang="nl-NL" dirty="0">
                <a:latin typeface="Times New Roman" pitchFamily="18" charset="0"/>
                <a:cs typeface="Times New Roman" pitchFamily="18" charset="0"/>
              </a:rPr>
              <a:t>- Trái Đất có bán kính Xích đạo là </a:t>
            </a:r>
            <a:r>
              <a:rPr lang="nl-NL" dirty="0" smtClean="0">
                <a:latin typeface="Times New Roman" pitchFamily="18" charset="0"/>
                <a:cs typeface="Times New Roman" pitchFamily="18" charset="0"/>
              </a:rPr>
              <a:t>6.378 </a:t>
            </a:r>
            <a:r>
              <a:rPr lang="nl-NL" dirty="0">
                <a:latin typeface="Times New Roman" pitchFamily="18" charset="0"/>
                <a:cs typeface="Times New Roman" pitchFamily="18" charset="0"/>
              </a:rPr>
              <a:t>km, diện tích bề mặt là 510 triệu km</a:t>
            </a:r>
            <a:r>
              <a:rPr lang="vi-VN" baseline="30000" dirty="0">
                <a:latin typeface="Times New Roman" pitchFamily="18" charset="0"/>
                <a:cs typeface="Times New Roman" pitchFamily="18" charset="0"/>
              </a:rPr>
              <a:t>2</a:t>
            </a:r>
            <a:r>
              <a:rPr lang="nl-NL" dirty="0">
                <a:latin typeface="Times New Roman" pitchFamily="18" charset="0"/>
                <a:cs typeface="Times New Roman" pitchFamily="18" charset="0"/>
              </a:rPr>
              <a:t>. </a:t>
            </a:r>
            <a:endParaRPr lang="en-US" dirty="0">
              <a:latin typeface="Times New Roman" pitchFamily="18" charset="0"/>
              <a:cs typeface="Times New Roman" pitchFamily="18" charset="0"/>
            </a:endParaRPr>
          </a:p>
          <a:p>
            <a:pPr fontAlgn="base"/>
            <a:r>
              <a:rPr lang="nl-NL" dirty="0">
                <a:latin typeface="Times New Roman" pitchFamily="18" charset="0"/>
                <a:cs typeface="Times New Roman" pitchFamily="18" charset="0"/>
              </a:rPr>
              <a:t>- Độ dài đường xích đạo 40.076km.</a:t>
            </a:r>
            <a:endParaRPr lang="en-US" dirty="0">
              <a:latin typeface="Times New Roman" pitchFamily="18" charset="0"/>
              <a:cs typeface="Times New Roman" pitchFamily="18" charset="0"/>
            </a:endParaRPr>
          </a:p>
          <a:p>
            <a:r>
              <a:rPr lang="vi-VN" dirty="0">
                <a:latin typeface="Times New Roman" pitchFamily="18" charset="0"/>
                <a:cs typeface="Times New Roman" pitchFamily="18" charset="0"/>
                <a:sym typeface="Wingdings"/>
              </a:rPr>
              <a:t></a:t>
            </a:r>
            <a:r>
              <a:rPr lang="nl-NL" dirty="0">
                <a:latin typeface="Times New Roman" pitchFamily="18" charset="0"/>
                <a:cs typeface="Times New Roman" pitchFamily="18" charset="0"/>
              </a:rPr>
              <a:t> Nhờ có kích thước và khối lượng đủ lớn, Trái Đất đã tạo ra lực hút giữ được các chất kh</a:t>
            </a:r>
            <a:r>
              <a:rPr lang="vi-VN" dirty="0">
                <a:latin typeface="Times New Roman" pitchFamily="18" charset="0"/>
                <a:cs typeface="Times New Roman" pitchFamily="18" charset="0"/>
              </a:rPr>
              <a:t>í</a:t>
            </a:r>
            <a:r>
              <a:rPr lang="nl-NL" dirty="0">
                <a:latin typeface="Times New Roman" pitchFamily="18" charset="0"/>
                <a:cs typeface="Times New Roman" pitchFamily="18" charset="0"/>
              </a:rPr>
              <a:t> làm thành lớp vỏ kh</a:t>
            </a:r>
            <a:r>
              <a:rPr lang="vi-VN" dirty="0">
                <a:latin typeface="Times New Roman" pitchFamily="18" charset="0"/>
                <a:cs typeface="Times New Roman" pitchFamily="18" charset="0"/>
              </a:rPr>
              <a:t>í</a:t>
            </a:r>
            <a:r>
              <a:rPr lang="nl-NL" dirty="0">
                <a:latin typeface="Times New Roman" pitchFamily="18" charset="0"/>
                <a:cs typeface="Times New Roman" pitchFamily="18" charset="0"/>
              </a:rPr>
              <a:t> bảo vệ mình</a:t>
            </a:r>
            <a:r>
              <a:rPr lang="vi-VN" dirty="0">
                <a:latin typeface="Times New Roman" pitchFamily="18" charset="0"/>
                <a:cs typeface="Times New Roman" pitchFamily="18" charset="0"/>
              </a:rPr>
              <a:t>.</a:t>
            </a:r>
            <a:endParaRPr lang="en-US" dirty="0">
              <a:latin typeface="Times New Roman" pitchFamily="18" charset="0"/>
              <a:cs typeface="Times New Roman" pitchFamily="18" charset="0"/>
            </a:endParaRPr>
          </a:p>
          <a:p>
            <a:r>
              <a:rPr lang="en-US" b="1" dirty="0">
                <a:latin typeface="Times New Roman" pitchFamily="18" charset="0"/>
                <a:cs typeface="Times New Roman" pitchFamily="18" charset="0"/>
              </a:rPr>
              <a:t>II. </a:t>
            </a:r>
            <a:r>
              <a:rPr lang="en-US" b="1" dirty="0" err="1">
                <a:latin typeface="Times New Roman" pitchFamily="18" charset="0"/>
                <a:cs typeface="Times New Roman" pitchFamily="18" charset="0"/>
              </a:rPr>
              <a:t>Chuyển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Trái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trục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hệ</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quả</a:t>
            </a:r>
            <a:r>
              <a:rPr lang="en-US" b="1" dirty="0">
                <a:latin typeface="Times New Roman" pitchFamily="18" charset="0"/>
                <a:cs typeface="Times New Roman" pitchFamily="18" charset="0"/>
              </a:rPr>
              <a:t>.</a:t>
            </a:r>
          </a:p>
          <a:p>
            <a:r>
              <a:rPr lang="en-US" dirty="0">
                <a:latin typeface="Times New Roman" pitchFamily="18" charset="0"/>
                <a:cs typeface="Times New Roman" pitchFamily="18" charset="0"/>
              </a:rPr>
              <a:t>1/ </a:t>
            </a:r>
            <a:r>
              <a:rPr lang="en-US" u="sng" dirty="0" err="1">
                <a:latin typeface="Times New Roman" pitchFamily="18" charset="0"/>
                <a:cs typeface="Times New Roman" pitchFamily="18" charset="0"/>
              </a:rPr>
              <a:t>Sự</a:t>
            </a:r>
            <a:r>
              <a:rPr lang="en-US" u="sng" dirty="0">
                <a:latin typeface="Times New Roman" pitchFamily="18" charset="0"/>
                <a:cs typeface="Times New Roman" pitchFamily="18" charset="0"/>
              </a:rPr>
              <a:t> </a:t>
            </a:r>
            <a:r>
              <a:rPr lang="en-US" u="sng" dirty="0" err="1">
                <a:latin typeface="Times New Roman" pitchFamily="18" charset="0"/>
                <a:cs typeface="Times New Roman" pitchFamily="18" charset="0"/>
              </a:rPr>
              <a:t>vận</a:t>
            </a:r>
            <a:r>
              <a:rPr lang="en-US" u="sng" dirty="0">
                <a:latin typeface="Times New Roman" pitchFamily="18" charset="0"/>
                <a:cs typeface="Times New Roman" pitchFamily="18" charset="0"/>
              </a:rPr>
              <a:t> </a:t>
            </a:r>
            <a:r>
              <a:rPr lang="en-US" u="sng" dirty="0" err="1">
                <a:latin typeface="Times New Roman" pitchFamily="18" charset="0"/>
                <a:cs typeface="Times New Roman" pitchFamily="18" charset="0"/>
              </a:rPr>
              <a:t>động</a:t>
            </a:r>
            <a:r>
              <a:rPr lang="en-US" u="sng" dirty="0">
                <a:latin typeface="Times New Roman" pitchFamily="18" charset="0"/>
                <a:cs typeface="Times New Roman" pitchFamily="18" charset="0"/>
              </a:rPr>
              <a:t> </a:t>
            </a:r>
            <a:r>
              <a:rPr lang="en-US" u="sng" dirty="0" err="1">
                <a:latin typeface="Times New Roman" pitchFamily="18" charset="0"/>
                <a:cs typeface="Times New Roman" pitchFamily="18" charset="0"/>
              </a:rPr>
              <a:t>tự</a:t>
            </a:r>
            <a:r>
              <a:rPr lang="en-US" u="sng" dirty="0">
                <a:latin typeface="Times New Roman" pitchFamily="18" charset="0"/>
                <a:cs typeface="Times New Roman" pitchFamily="18" charset="0"/>
              </a:rPr>
              <a:t> quay </a:t>
            </a:r>
            <a:r>
              <a:rPr lang="en-US" u="sng" dirty="0" err="1">
                <a:latin typeface="Times New Roman" pitchFamily="18" charset="0"/>
                <a:cs typeface="Times New Roman" pitchFamily="18" charset="0"/>
              </a:rPr>
              <a:t>quanh</a:t>
            </a:r>
            <a:r>
              <a:rPr lang="en-US" u="sng" dirty="0">
                <a:latin typeface="Times New Roman" pitchFamily="18" charset="0"/>
                <a:cs typeface="Times New Roman" pitchFamily="18" charset="0"/>
              </a:rPr>
              <a:t> </a:t>
            </a:r>
            <a:r>
              <a:rPr lang="en-US" u="sng" dirty="0" err="1">
                <a:latin typeface="Times New Roman" pitchFamily="18" charset="0"/>
                <a:cs typeface="Times New Roman" pitchFamily="18" charset="0"/>
              </a:rPr>
              <a:t>trục</a:t>
            </a:r>
            <a:r>
              <a:rPr lang="en-US" u="sng" dirty="0">
                <a:latin typeface="Times New Roman" pitchFamily="18" charset="0"/>
                <a:cs typeface="Times New Roman" pitchFamily="18" charset="0"/>
              </a:rPr>
              <a:t> </a:t>
            </a:r>
            <a:r>
              <a:rPr lang="en-US" u="sng" dirty="0" err="1">
                <a:latin typeface="Times New Roman" pitchFamily="18" charset="0"/>
                <a:cs typeface="Times New Roman" pitchFamily="18" charset="0"/>
              </a:rPr>
              <a:t>của</a:t>
            </a:r>
            <a:r>
              <a:rPr lang="en-US" u="sng" dirty="0">
                <a:latin typeface="Times New Roman" pitchFamily="18" charset="0"/>
                <a:cs typeface="Times New Roman" pitchFamily="18" charset="0"/>
              </a:rPr>
              <a:t> </a:t>
            </a:r>
            <a:r>
              <a:rPr lang="en-US" u="sng" dirty="0" err="1">
                <a:latin typeface="Times New Roman" pitchFamily="18" charset="0"/>
                <a:cs typeface="Times New Roman" pitchFamily="18" charset="0"/>
              </a:rPr>
              <a:t>Trái</a:t>
            </a:r>
            <a:r>
              <a:rPr lang="en-US" u="sng" dirty="0">
                <a:latin typeface="Times New Roman" pitchFamily="18" charset="0"/>
                <a:cs typeface="Times New Roman" pitchFamily="18" charset="0"/>
              </a:rPr>
              <a:t> </a:t>
            </a:r>
            <a:r>
              <a:rPr lang="en-US" u="sng" dirty="0" err="1">
                <a:latin typeface="Times New Roman" pitchFamily="18" charset="0"/>
                <a:cs typeface="Times New Roman" pitchFamily="18" charset="0"/>
              </a:rPr>
              <a:t>Đất</a:t>
            </a:r>
            <a:r>
              <a:rPr lang="en-US" u="sng" dirty="0">
                <a:latin typeface="Times New Roman" pitchFamily="18" charset="0"/>
                <a:cs typeface="Times New Roman" pitchFamily="18" charset="0"/>
              </a:rPr>
              <a:t>.</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Trái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tự</a:t>
            </a:r>
            <a:r>
              <a:rPr lang="en-US" dirty="0">
                <a:latin typeface="Times New Roman" pitchFamily="18" charset="0"/>
                <a:cs typeface="Times New Roman" pitchFamily="18" charset="0"/>
              </a:rPr>
              <a:t> quay </a:t>
            </a:r>
            <a:r>
              <a:rPr lang="en-US" dirty="0" err="1">
                <a:latin typeface="Times New Roman" pitchFamily="18" charset="0"/>
                <a:cs typeface="Times New Roman" pitchFamily="18" charset="0"/>
              </a:rPr>
              <a:t>quanh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theo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hướng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Tây</a:t>
            </a:r>
            <a:r>
              <a:rPr lang="en-US" dirty="0">
                <a:latin typeface="Times New Roman" pitchFamily="18" charset="0"/>
                <a:cs typeface="Times New Roman" pitchFamily="18" charset="0"/>
              </a:rPr>
              <a:t> sang </a:t>
            </a:r>
            <a:r>
              <a:rPr lang="en-US" dirty="0" err="1">
                <a:latin typeface="Times New Roman" pitchFamily="18" charset="0"/>
                <a:cs typeface="Times New Roman" pitchFamily="18" charset="0"/>
              </a:rPr>
              <a:t>Đông</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Thời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gian</a:t>
            </a:r>
            <a:r>
              <a:rPr lang="en-US" dirty="0">
                <a:latin typeface="Times New Roman" pitchFamily="18" charset="0"/>
                <a:cs typeface="Times New Roman" pitchFamily="18" charset="0"/>
              </a:rPr>
              <a:t> quay 1vòng </a:t>
            </a:r>
            <a:r>
              <a:rPr lang="en-US" dirty="0" err="1">
                <a:latin typeface="Times New Roman" pitchFamily="18" charset="0"/>
                <a:cs typeface="Times New Roman" pitchFamily="18" charset="0"/>
              </a:rPr>
              <a:t>quanh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24giờ (1 </a:t>
            </a:r>
            <a:r>
              <a:rPr lang="en-US" dirty="0" err="1">
                <a:latin typeface="Times New Roman" pitchFamily="18" charset="0"/>
                <a:cs typeface="Times New Roman" pitchFamily="18" charset="0"/>
              </a:rPr>
              <a:t>ngày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đêm</a:t>
            </a:r>
            <a:r>
              <a:rPr lang="en-US" dirty="0">
                <a:latin typeface="Times New Roman" pitchFamily="18" charset="0"/>
                <a:cs typeface="Times New Roman" pitchFamily="18" charset="0"/>
              </a:rPr>
              <a:t>)</a:t>
            </a:r>
          </a:p>
          <a:p>
            <a:r>
              <a:rPr lang="nl-NL" dirty="0">
                <a:latin typeface="Times New Roman" pitchFamily="18" charset="0"/>
                <a:cs typeface="Times New Roman" pitchFamily="18" charset="0"/>
              </a:rPr>
              <a:t>2/ </a:t>
            </a:r>
            <a:r>
              <a:rPr lang="nl-NL" u="sng" dirty="0">
                <a:latin typeface="Times New Roman" pitchFamily="18" charset="0"/>
                <a:cs typeface="Times New Roman" pitchFamily="18" charset="0"/>
              </a:rPr>
              <a:t>Hệ quả chuyển động tự quay quanh trục của Trái Đất.</a:t>
            </a:r>
            <a:endParaRPr lang="en-US" dirty="0">
              <a:latin typeface="Times New Roman" pitchFamily="18" charset="0"/>
              <a:cs typeface="Times New Roman" pitchFamily="18" charset="0"/>
            </a:endParaRPr>
          </a:p>
          <a:p>
            <a:r>
              <a:rPr lang="nl-NL" dirty="0">
                <a:latin typeface="Times New Roman" pitchFamily="18" charset="0"/>
                <a:cs typeface="Times New Roman" pitchFamily="18" charset="0"/>
              </a:rPr>
              <a:t>a/ </a:t>
            </a:r>
            <a:r>
              <a:rPr lang="en-US" i="1" u="sng" dirty="0" err="1">
                <a:latin typeface="Times New Roman" pitchFamily="18" charset="0"/>
                <a:cs typeface="Times New Roman" pitchFamily="18" charset="0"/>
              </a:rPr>
              <a:t>Sự</a:t>
            </a:r>
            <a:r>
              <a:rPr lang="en-US" i="1" u="sng" dirty="0">
                <a:latin typeface="Times New Roman" pitchFamily="18" charset="0"/>
                <a:cs typeface="Times New Roman" pitchFamily="18" charset="0"/>
              </a:rPr>
              <a:t> </a:t>
            </a:r>
            <a:r>
              <a:rPr lang="en-US" i="1" u="sng" dirty="0" err="1">
                <a:latin typeface="Times New Roman" pitchFamily="18" charset="0"/>
                <a:cs typeface="Times New Roman" pitchFamily="18" charset="0"/>
              </a:rPr>
              <a:t>luân</a:t>
            </a:r>
            <a:r>
              <a:rPr lang="en-US" i="1" u="sng" dirty="0">
                <a:latin typeface="Times New Roman" pitchFamily="18" charset="0"/>
                <a:cs typeface="Times New Roman" pitchFamily="18" charset="0"/>
              </a:rPr>
              <a:t> </a:t>
            </a:r>
            <a:r>
              <a:rPr lang="en-US" i="1" u="sng" dirty="0" err="1">
                <a:latin typeface="Times New Roman" pitchFamily="18" charset="0"/>
                <a:cs typeface="Times New Roman" pitchFamily="18" charset="0"/>
              </a:rPr>
              <a:t>phiên</a:t>
            </a:r>
            <a:r>
              <a:rPr lang="en-US" i="1" u="sng" dirty="0">
                <a:latin typeface="Times New Roman" pitchFamily="18" charset="0"/>
                <a:cs typeface="Times New Roman" pitchFamily="18" charset="0"/>
              </a:rPr>
              <a:t> </a:t>
            </a:r>
            <a:r>
              <a:rPr lang="en-US" i="1" u="sng" dirty="0" err="1">
                <a:latin typeface="Times New Roman" pitchFamily="18" charset="0"/>
                <a:cs typeface="Times New Roman" pitchFamily="18" charset="0"/>
              </a:rPr>
              <a:t>ngày</a:t>
            </a:r>
            <a:r>
              <a:rPr lang="en-US" i="1" u="sng" dirty="0">
                <a:latin typeface="Times New Roman" pitchFamily="18" charset="0"/>
                <a:cs typeface="Times New Roman" pitchFamily="18" charset="0"/>
              </a:rPr>
              <a:t> </a:t>
            </a:r>
            <a:r>
              <a:rPr lang="en-US" i="1" u="sng" dirty="0" err="1">
                <a:latin typeface="Times New Roman" pitchFamily="18" charset="0"/>
                <a:cs typeface="Times New Roman" pitchFamily="18" charset="0"/>
              </a:rPr>
              <a:t>đêm</a:t>
            </a:r>
            <a:endParaRPr lang="en-US" dirty="0">
              <a:latin typeface="Times New Roman" pitchFamily="18" charset="0"/>
              <a:cs typeface="Times New Roman" pitchFamily="18" charset="0"/>
            </a:endParaRPr>
          </a:p>
          <a:p>
            <a:r>
              <a:rPr lang="vi-VN" dirty="0">
                <a:latin typeface="Times New Roman" pitchFamily="18" charset="0"/>
                <a:cs typeface="Times New Roman" pitchFamily="18" charset="0"/>
              </a:rPr>
              <a:t>Do Trái Đất tự quay quanh trục từ Tây sang Đông nên khắp mọi nơi trên Trái Đất đều lần lượt có ngày và đêm</a:t>
            </a:r>
            <a:r>
              <a:rPr lang="vi-VN"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932502820"/>
      </p:ext>
    </p:extLst>
  </p:cSld>
  <p:clrMapOvr>
    <a:masterClrMapping/>
  </p:clrMapOvr>
  <mc:AlternateContent xmlns:mc="http://schemas.openxmlformats.org/markup-compatibility/2006" xmlns:p14="http://schemas.microsoft.com/office/powerpoint/2010/main">
    <mc:Choice Requires="p14">
      <p:transition spd="slow" p14:dur="2000" advTm="14885"/>
    </mc:Choice>
    <mc:Fallback xmlns="">
      <p:transition spd="slow" advTm="14885"/>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652" y="87016"/>
            <a:ext cx="5953508" cy="500137"/>
          </a:xfrm>
          <a:prstGeom prst="rect">
            <a:avLst/>
          </a:prstGeom>
          <a:noFill/>
        </p:spPr>
        <p:txBody>
          <a:bodyPr wrap="square" lIns="68580" tIns="34290" rIns="68580" bIns="34290" rtlCol="0">
            <a:spAutoFit/>
          </a:bodyPr>
          <a:lstStyle/>
          <a:p>
            <a:r>
              <a:rPr lang="en-US" sz="2800" b="1" dirty="0">
                <a:solidFill>
                  <a:srgbClr val="FF0000"/>
                </a:solidFill>
                <a:latin typeface="Times New Roman" pitchFamily="18" charset="0"/>
                <a:cs typeface="Times New Roman" pitchFamily="18" charset="0"/>
              </a:rPr>
              <a:t>I</a:t>
            </a:r>
            <a:r>
              <a:rPr lang="en-US" sz="2800" b="1" dirty="0" smtClean="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Vị trí Trái Đất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hệ</a:t>
            </a:r>
            <a:r>
              <a:rPr lang="en-US" sz="2800" b="1" dirty="0" smtClean="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M</a:t>
            </a:r>
            <a:r>
              <a:rPr lang="vi-VN" sz="2800" b="1" dirty="0">
                <a:solidFill>
                  <a:srgbClr val="FF0000"/>
                </a:solidFill>
                <a:latin typeface="Times New Roman" pitchFamily="18" charset="0"/>
                <a:cs typeface="Times New Roman" pitchFamily="18" charset="0"/>
              </a:rPr>
              <a:t>ặ</a:t>
            </a:r>
            <a:r>
              <a:rPr lang="en-US" sz="2800" b="1" dirty="0">
                <a:solidFill>
                  <a:srgbClr val="FF0000"/>
                </a:solidFill>
                <a:latin typeface="Times New Roman" pitchFamily="18" charset="0"/>
                <a:cs typeface="Times New Roman" pitchFamily="18" charset="0"/>
              </a:rPr>
              <a:t>t Tr</a:t>
            </a:r>
            <a:r>
              <a:rPr lang="vi-VN" sz="2800" b="1" dirty="0">
                <a:solidFill>
                  <a:srgbClr val="FF0000"/>
                </a:solidFill>
                <a:latin typeface="Times New Roman" pitchFamily="18" charset="0"/>
                <a:cs typeface="Times New Roman" pitchFamily="18" charset="0"/>
              </a:rPr>
              <a:t>ờ</a:t>
            </a:r>
            <a:r>
              <a:rPr lang="en-US" sz="2800" b="1" dirty="0">
                <a:solidFill>
                  <a:srgbClr val="FF0000"/>
                </a:solidFill>
                <a:latin typeface="Times New Roman" pitchFamily="18" charset="0"/>
                <a:cs typeface="Times New Roman" pitchFamily="18" charset="0"/>
              </a:rPr>
              <a:t>i</a:t>
            </a:r>
          </a:p>
        </p:txBody>
      </p:sp>
      <p:sp>
        <p:nvSpPr>
          <p:cNvPr id="8" name="TextBox 7">
            <a:extLst>
              <a:ext uri="{FF2B5EF4-FFF2-40B4-BE49-F238E27FC236}">
                <a16:creationId xmlns:a16="http://schemas.microsoft.com/office/drawing/2014/main" xmlns="" id="{2CE1E743-7329-413E-9B86-56C65C99DEC0}"/>
              </a:ext>
            </a:extLst>
          </p:cNvPr>
          <p:cNvSpPr txBox="1"/>
          <p:nvPr/>
        </p:nvSpPr>
        <p:spPr>
          <a:xfrm>
            <a:off x="3491880" y="5806619"/>
            <a:ext cx="5486400" cy="377026"/>
          </a:xfrm>
          <a:prstGeom prst="rect">
            <a:avLst/>
          </a:prstGeom>
          <a:solidFill>
            <a:srgbClr val="FFFF00"/>
          </a:solidFill>
          <a:ln>
            <a:solidFill>
              <a:srgbClr val="4F2270"/>
            </a:solidFill>
          </a:ln>
        </p:spPr>
        <p:txBody>
          <a:bodyPr wrap="square" lIns="68580" tIns="34290" rIns="68580" bIns="34290" rtlCol="0">
            <a:spAutoFit/>
          </a:bodyPr>
          <a:lstStyle/>
          <a:p>
            <a:pPr algn="ctr"/>
            <a:r>
              <a:rPr lang="en-US" sz="2000" b="1" dirty="0">
                <a:latin typeface="Times New Roman" pitchFamily="18" charset="0"/>
                <a:cs typeface="Times New Roman" pitchFamily="18" charset="0"/>
              </a:rPr>
              <a:t>Hình 5.1. Vị trí Trái Đất trong hệ Mặt Trời</a:t>
            </a:r>
          </a:p>
        </p:txBody>
      </p:sp>
      <p:pic>
        <p:nvPicPr>
          <p:cNvPr id="19" name="Picture 18">
            <a:extLst>
              <a:ext uri="{FF2B5EF4-FFF2-40B4-BE49-F238E27FC236}">
                <a16:creationId xmlns:a16="http://schemas.microsoft.com/office/drawing/2014/main" xmlns="" id="{0D19F7FD-7E3C-444D-9B80-0E9ED8E2C9CB}"/>
              </a:ext>
            </a:extLst>
          </p:cNvPr>
          <p:cNvPicPr>
            <a:picLocks noChangeAspect="1"/>
          </p:cNvPicPr>
          <p:nvPr/>
        </p:nvPicPr>
        <p:blipFill rotWithShape="1">
          <a:blip r:embed="rId3"/>
          <a:srcRect l="31046" t="29612" r="31192" b="26357"/>
          <a:stretch/>
        </p:blipFill>
        <p:spPr>
          <a:xfrm>
            <a:off x="3275856" y="932723"/>
            <a:ext cx="5924701" cy="4839111"/>
          </a:xfrm>
          <a:prstGeom prst="rect">
            <a:avLst/>
          </a:prstGeom>
          <a:ln>
            <a:solidFill>
              <a:srgbClr val="4F2270"/>
            </a:solidFill>
          </a:ln>
        </p:spPr>
      </p:pic>
      <p:sp>
        <p:nvSpPr>
          <p:cNvPr id="22" name="Cloud Callout 21"/>
          <p:cNvSpPr/>
          <p:nvPr/>
        </p:nvSpPr>
        <p:spPr>
          <a:xfrm>
            <a:off x="0" y="1988840"/>
            <a:ext cx="3347864" cy="3425003"/>
          </a:xfrm>
          <a:prstGeom prst="cloudCallout">
            <a:avLst>
              <a:gd name="adj1" fmla="val 49084"/>
              <a:gd name="adj2" fmla="val 89937"/>
            </a:avLst>
          </a:prstGeom>
          <a:solidFill>
            <a:schemeClr val="bg1"/>
          </a:solidFill>
          <a:ln>
            <a:solidFill>
              <a:srgbClr val="4F227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50000"/>
              </a:lnSpc>
            </a:pPr>
            <a:r>
              <a:rPr lang="en-US" sz="2800" b="1" dirty="0">
                <a:solidFill>
                  <a:srgbClr val="0000FF"/>
                </a:solidFill>
                <a:latin typeface="Times New Roman" pitchFamily="18" charset="0"/>
                <a:cs typeface="Times New Roman" pitchFamily="18" charset="0"/>
              </a:rPr>
              <a:t>Kể tên các hành tinh quay quanh </a:t>
            </a:r>
            <a:r>
              <a:rPr lang="en-US" sz="2800" b="1" dirty="0" err="1">
                <a:solidFill>
                  <a:srgbClr val="0000FF"/>
                </a:solidFill>
                <a:latin typeface="Times New Roman" pitchFamily="18" charset="0"/>
                <a:cs typeface="Times New Roman" pitchFamily="18" charset="0"/>
              </a:rPr>
              <a:t>Mặt</a:t>
            </a:r>
            <a:r>
              <a:rPr lang="en-US" sz="2800" b="1" dirty="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Trời</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5270660"/>
      </p:ext>
    </p:extLst>
  </p:cSld>
  <p:clrMapOvr>
    <a:masterClrMapping/>
  </p:clrMapOvr>
  <mc:AlternateContent xmlns:mc="http://schemas.openxmlformats.org/markup-compatibility/2006" xmlns:p14="http://schemas.microsoft.com/office/powerpoint/2010/main">
    <mc:Choice Requires="p14">
      <p:transition spd="slow" p14:dur="2000" advTm="12669"/>
    </mc:Choice>
    <mc:Fallback xmlns="">
      <p:transition spd="slow" advTm="126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1000" fill="hold"/>
                                        <p:tgtEl>
                                          <p:spTgt spid="19"/>
                                        </p:tgtEl>
                                        <p:attrNameLst>
                                          <p:attrName>ppt_x</p:attrName>
                                        </p:attrNameLst>
                                      </p:cBhvr>
                                      <p:tavLst>
                                        <p:tav tm="0">
                                          <p:val>
                                            <p:strVal val="#ppt_x-.2"/>
                                          </p:val>
                                        </p:tav>
                                        <p:tav tm="100000">
                                          <p:val>
                                            <p:strVal val="#ppt_x"/>
                                          </p:val>
                                        </p:tav>
                                      </p:tavLst>
                                    </p:anim>
                                    <p:anim calcmode="lin" valueType="num">
                                      <p:cBhvr>
                                        <p:cTn id="15"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9"/>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ppt_x</p:attrName>
                                        </p:attrNameLst>
                                      </p:cBhvr>
                                      <p:tavLst>
                                        <p:tav tm="0">
                                          <p:val>
                                            <p:strVal val="#ppt_x-.2"/>
                                          </p:val>
                                        </p:tav>
                                        <p:tav tm="100000">
                                          <p:val>
                                            <p:strVal val="#ppt_x"/>
                                          </p:val>
                                        </p:tav>
                                      </p:tavLst>
                                    </p:anim>
                                    <p:anim calcmode="lin" valueType="num">
                                      <p:cBhvr>
                                        <p:cTn id="20"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1000" fill="hold"/>
                                        <p:tgtEl>
                                          <p:spTgt spid="22"/>
                                        </p:tgtEl>
                                        <p:attrNameLst>
                                          <p:attrName>ppt_x</p:attrName>
                                        </p:attrNameLst>
                                      </p:cBhvr>
                                      <p:tavLst>
                                        <p:tav tm="0">
                                          <p:val>
                                            <p:strVal val="#ppt_x-.2"/>
                                          </p:val>
                                        </p:tav>
                                        <p:tav tm="100000">
                                          <p:val>
                                            <p:strVal val="#ppt_x"/>
                                          </p:val>
                                        </p:tav>
                                      </p:tavLst>
                                    </p:anim>
                                    <p:anim calcmode="lin" valueType="num">
                                      <p:cBhvr>
                                        <p:cTn id="27"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28" dur="10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xit" presetSubtype="0" fill="hold" grpId="1" nodeType="clickEffect">
                                  <p:stCondLst>
                                    <p:cond delay="0"/>
                                  </p:stCondLst>
                                  <p:childTnLst>
                                    <p:anim calcmode="lin" valueType="num">
                                      <p:cBhvr>
                                        <p:cTn id="32" dur="1000"/>
                                        <p:tgtEl>
                                          <p:spTgt spid="22"/>
                                        </p:tgtEl>
                                        <p:attrNameLst>
                                          <p:attrName>ppt_x</p:attrName>
                                        </p:attrNameLst>
                                      </p:cBhvr>
                                      <p:tavLst>
                                        <p:tav tm="0">
                                          <p:val>
                                            <p:strVal val="ppt_x"/>
                                          </p:val>
                                        </p:tav>
                                        <p:tav tm="100000">
                                          <p:val>
                                            <p:strVal val="ppt_x-.2"/>
                                          </p:val>
                                        </p:tav>
                                      </p:tavLst>
                                    </p:anim>
                                    <p:anim calcmode="lin" valueType="num">
                                      <p:cBhvr>
                                        <p:cTn id="33" dur="1000"/>
                                        <p:tgtEl>
                                          <p:spTgt spid="22"/>
                                        </p:tgtEl>
                                        <p:attrNameLst>
                                          <p:attrName>ppt_y</p:attrName>
                                        </p:attrNameLst>
                                      </p:cBhvr>
                                      <p:tavLst>
                                        <p:tav tm="0">
                                          <p:val>
                                            <p:strVal val="ppt_y"/>
                                          </p:val>
                                        </p:tav>
                                        <p:tav tm="100000">
                                          <p:val>
                                            <p:strVal val="ppt_y"/>
                                          </p:val>
                                        </p:tav>
                                      </p:tavLst>
                                    </p:anim>
                                    <p:animEffect transition="out" filter="fade">
                                      <p:cBhvr>
                                        <p:cTn id="34" dur="1000"/>
                                        <p:tgtEl>
                                          <p:spTgt spid="22"/>
                                        </p:tgtEl>
                                      </p:cBhvr>
                                    </p:animEffect>
                                    <p:set>
                                      <p:cBhvr>
                                        <p:cTn id="35" dur="1" fill="hold">
                                          <p:stCondLst>
                                            <p:cond delay="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22" grpId="0" animBg="1"/>
      <p:bldP spid="22"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218"/>
            <a:ext cx="9144000" cy="6740307"/>
          </a:xfrm>
          <a:prstGeom prst="rect">
            <a:avLst/>
          </a:prstGeom>
        </p:spPr>
        <p:txBody>
          <a:bodyPr wrap="square">
            <a:spAutoFit/>
          </a:bodyPr>
          <a:lstStyle/>
          <a:p>
            <a:r>
              <a:rPr lang="en-US" i="1" dirty="0">
                <a:latin typeface="Times New Roman" pitchFamily="18" charset="0"/>
                <a:cs typeface="Times New Roman" pitchFamily="18" charset="0"/>
              </a:rPr>
              <a:t>b/</a:t>
            </a:r>
            <a:r>
              <a:rPr lang="en-US" i="1" u="sng" dirty="0">
                <a:latin typeface="Times New Roman" pitchFamily="18" charset="0"/>
                <a:cs typeface="Times New Roman" pitchFamily="18" charset="0"/>
              </a:rPr>
              <a:t> </a:t>
            </a:r>
            <a:r>
              <a:rPr lang="vi-VN" i="1" u="sng" dirty="0">
                <a:latin typeface="Times New Roman" pitchFamily="18" charset="0"/>
                <a:cs typeface="Times New Roman" pitchFamily="18" charset="0"/>
              </a:rPr>
              <a:t>Giờ trên Trái Đấ</a:t>
            </a:r>
            <a:r>
              <a:rPr lang="en-US" i="1" u="sng" dirty="0">
                <a:latin typeface="Times New Roman" pitchFamily="18" charset="0"/>
                <a:cs typeface="Times New Roman" pitchFamily="18" charset="0"/>
              </a:rPr>
              <a:t>t.</a:t>
            </a:r>
            <a:endParaRPr lang="en-US" dirty="0">
              <a:latin typeface="Times New Roman" pitchFamily="18" charset="0"/>
              <a:cs typeface="Times New Roman" pitchFamily="18" charset="0"/>
            </a:endParaRPr>
          </a:p>
          <a:p>
            <a:r>
              <a:rPr lang="nl-NL" dirty="0">
                <a:latin typeface="Times New Roman" pitchFamily="18" charset="0"/>
                <a:cs typeface="Times New Roman" pitchFamily="18" charset="0"/>
              </a:rPr>
              <a:t>- Bề mặt Trái Đất chia ra làm 24 khu vực giờ.</a:t>
            </a:r>
            <a:endParaRPr lang="en-US" dirty="0">
              <a:latin typeface="Times New Roman" pitchFamily="18" charset="0"/>
              <a:cs typeface="Times New Roman" pitchFamily="18" charset="0"/>
            </a:endParaRPr>
          </a:p>
          <a:p>
            <a:r>
              <a:rPr lang="nl-NL" dirty="0">
                <a:latin typeface="Times New Roman" pitchFamily="18" charset="0"/>
                <a:cs typeface="Times New Roman" pitchFamily="18" charset="0"/>
              </a:rPr>
              <a:t>-  Mỗi khu vực có 1 giờ riêng gọi là giờ khu vực.</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Khu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giờ</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gốc</a:t>
            </a:r>
            <a:r>
              <a:rPr lang="en-US" dirty="0">
                <a:latin typeface="Times New Roman" pitchFamily="18" charset="0"/>
                <a:cs typeface="Times New Roman" pitchFamily="18" charset="0"/>
              </a:rPr>
              <a:t> (GMT)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tuyến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gốc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 qua </a:t>
            </a:r>
            <a:r>
              <a:rPr lang="en-US" dirty="0" err="1">
                <a:latin typeface="Times New Roman" pitchFamily="18" charset="0"/>
                <a:cs typeface="Times New Roman" pitchFamily="18" charset="0"/>
              </a:rPr>
              <a:t>chính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giữa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0.</a:t>
            </a: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Giờ</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phía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giờ</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cũng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sớm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giờ</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phía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tây</a:t>
            </a:r>
            <a:r>
              <a:rPr lang="en-US" dirty="0">
                <a:latin typeface="Times New Roman" pitchFamily="18" charset="0"/>
                <a:cs typeface="Times New Roman" pitchFamily="18" charset="0"/>
              </a:rPr>
              <a:t>.</a:t>
            </a:r>
          </a:p>
          <a:p>
            <a:r>
              <a:rPr lang="en-US" i="1" dirty="0">
                <a:latin typeface="Times New Roman" pitchFamily="18" charset="0"/>
                <a:cs typeface="Times New Roman" pitchFamily="18" charset="0"/>
              </a:rPr>
              <a:t>c/</a:t>
            </a:r>
            <a:r>
              <a:rPr lang="en-US" i="1" u="sng" dirty="0">
                <a:latin typeface="Times New Roman" pitchFamily="18" charset="0"/>
                <a:cs typeface="Times New Roman" pitchFamily="18" charset="0"/>
              </a:rPr>
              <a:t> </a:t>
            </a:r>
            <a:r>
              <a:rPr lang="en-US" i="1" u="sng" dirty="0" err="1">
                <a:latin typeface="Times New Roman" pitchFamily="18" charset="0"/>
                <a:cs typeface="Times New Roman" pitchFamily="18" charset="0"/>
              </a:rPr>
              <a:t>Sự</a:t>
            </a:r>
            <a:r>
              <a:rPr lang="en-US" i="1" u="sng" dirty="0">
                <a:latin typeface="Times New Roman" pitchFamily="18" charset="0"/>
                <a:cs typeface="Times New Roman" pitchFamily="18" charset="0"/>
              </a:rPr>
              <a:t> </a:t>
            </a:r>
            <a:r>
              <a:rPr lang="en-US" i="1" u="sng" dirty="0" err="1">
                <a:latin typeface="Times New Roman" pitchFamily="18" charset="0"/>
                <a:cs typeface="Times New Roman" pitchFamily="18" charset="0"/>
              </a:rPr>
              <a:t>lệch</a:t>
            </a:r>
            <a:r>
              <a:rPr lang="en-US" i="1" u="sng" dirty="0">
                <a:latin typeface="Times New Roman" pitchFamily="18" charset="0"/>
                <a:cs typeface="Times New Roman" pitchFamily="18" charset="0"/>
              </a:rPr>
              <a:t> </a:t>
            </a:r>
            <a:r>
              <a:rPr lang="en-US" i="1" u="sng" dirty="0" err="1">
                <a:latin typeface="Times New Roman" pitchFamily="18" charset="0"/>
                <a:cs typeface="Times New Roman" pitchFamily="18" charset="0"/>
              </a:rPr>
              <a:t>hướng</a:t>
            </a:r>
            <a:r>
              <a:rPr lang="en-US" i="1" u="sng" dirty="0">
                <a:latin typeface="Times New Roman" pitchFamily="18" charset="0"/>
                <a:cs typeface="Times New Roman" pitchFamily="18" charset="0"/>
              </a:rPr>
              <a:t> </a:t>
            </a:r>
            <a:r>
              <a:rPr lang="en-US" i="1" u="sng" dirty="0" err="1">
                <a:latin typeface="Times New Roman" pitchFamily="18" charset="0"/>
                <a:cs typeface="Times New Roman" pitchFamily="18" charset="0"/>
              </a:rPr>
              <a:t>chuyển</a:t>
            </a:r>
            <a:r>
              <a:rPr lang="en-US" i="1" u="sng" dirty="0">
                <a:latin typeface="Times New Roman" pitchFamily="18" charset="0"/>
                <a:cs typeface="Times New Roman" pitchFamily="18" charset="0"/>
              </a:rPr>
              <a:t> </a:t>
            </a:r>
            <a:r>
              <a:rPr lang="en-US" i="1" u="sng" dirty="0" err="1">
                <a:latin typeface="Times New Roman" pitchFamily="18" charset="0"/>
                <a:cs typeface="Times New Roman" pitchFamily="18" charset="0"/>
              </a:rPr>
              <a:t>động</a:t>
            </a:r>
            <a:r>
              <a:rPr lang="en-US" i="1" u="sng" dirty="0">
                <a:latin typeface="Times New Roman" pitchFamily="18" charset="0"/>
                <a:cs typeface="Times New Roman" pitchFamily="18" charset="0"/>
              </a:rPr>
              <a:t> </a:t>
            </a:r>
            <a:r>
              <a:rPr lang="en-US" i="1" u="sng" dirty="0" err="1">
                <a:latin typeface="Times New Roman" pitchFamily="18" charset="0"/>
                <a:cs typeface="Times New Roman" pitchFamily="18" charset="0"/>
              </a:rPr>
              <a:t>của</a:t>
            </a:r>
            <a:r>
              <a:rPr lang="en-US" i="1" u="sng" dirty="0">
                <a:latin typeface="Times New Roman" pitchFamily="18" charset="0"/>
                <a:cs typeface="Times New Roman" pitchFamily="18" charset="0"/>
              </a:rPr>
              <a:t> </a:t>
            </a:r>
            <a:r>
              <a:rPr lang="en-US" i="1" u="sng" dirty="0" err="1">
                <a:latin typeface="Times New Roman" pitchFamily="18" charset="0"/>
                <a:cs typeface="Times New Roman" pitchFamily="18" charset="0"/>
              </a:rPr>
              <a:t>các</a:t>
            </a:r>
            <a:r>
              <a:rPr lang="en-US" i="1" u="sng" dirty="0">
                <a:latin typeface="Times New Roman" pitchFamily="18" charset="0"/>
                <a:cs typeface="Times New Roman" pitchFamily="18" charset="0"/>
              </a:rPr>
              <a:t> </a:t>
            </a:r>
            <a:r>
              <a:rPr lang="en-US" i="1" u="sng" dirty="0" err="1">
                <a:latin typeface="Times New Roman" pitchFamily="18" charset="0"/>
                <a:cs typeface="Times New Roman" pitchFamily="18" charset="0"/>
              </a:rPr>
              <a:t>vật</a:t>
            </a:r>
            <a:r>
              <a:rPr lang="en-US" i="1" u="sng" dirty="0">
                <a:latin typeface="Times New Roman" pitchFamily="18" charset="0"/>
                <a:cs typeface="Times New Roman" pitchFamily="18" charset="0"/>
              </a:rPr>
              <a:t> </a:t>
            </a:r>
            <a:r>
              <a:rPr lang="en-US" i="1" u="sng" dirty="0" err="1">
                <a:latin typeface="Times New Roman" pitchFamily="18" charset="0"/>
                <a:cs typeface="Times New Roman" pitchFamily="18" charset="0"/>
              </a:rPr>
              <a:t>thể</a:t>
            </a:r>
            <a:r>
              <a:rPr lang="en-US" i="1" u="sng" dirty="0">
                <a:latin typeface="Times New Roman" pitchFamily="18" charset="0"/>
                <a:cs typeface="Times New Roman" pitchFamily="18" charset="0"/>
              </a:rPr>
              <a:t> di </a:t>
            </a:r>
            <a:r>
              <a:rPr lang="en-US" i="1" u="sng" dirty="0" err="1">
                <a:latin typeface="Times New Roman" pitchFamily="18" charset="0"/>
                <a:cs typeface="Times New Roman" pitchFamily="18" charset="0"/>
              </a:rPr>
              <a:t>chuyển</a:t>
            </a:r>
            <a:r>
              <a:rPr lang="en-US" i="1" u="sng" dirty="0">
                <a:latin typeface="Times New Roman" pitchFamily="18" charset="0"/>
                <a:cs typeface="Times New Roman" pitchFamily="18" charset="0"/>
              </a:rPr>
              <a:t> </a:t>
            </a:r>
            <a:r>
              <a:rPr lang="en-US" i="1" u="sng" dirty="0" err="1">
                <a:latin typeface="Times New Roman" pitchFamily="18" charset="0"/>
                <a:cs typeface="Times New Roman" pitchFamily="18" charset="0"/>
              </a:rPr>
              <a:t>trên</a:t>
            </a:r>
            <a:r>
              <a:rPr lang="en-US" i="1" u="sng" dirty="0">
                <a:latin typeface="Times New Roman" pitchFamily="18" charset="0"/>
                <a:cs typeface="Times New Roman" pitchFamily="18" charset="0"/>
              </a:rPr>
              <a:t> </a:t>
            </a:r>
            <a:r>
              <a:rPr lang="en-US" i="1" u="sng" dirty="0" err="1">
                <a:latin typeface="Times New Roman" pitchFamily="18" charset="0"/>
                <a:cs typeface="Times New Roman" pitchFamily="18" charset="0"/>
              </a:rPr>
              <a:t>bề</a:t>
            </a:r>
            <a:r>
              <a:rPr lang="en-US" i="1" u="sng" dirty="0">
                <a:latin typeface="Times New Roman" pitchFamily="18" charset="0"/>
                <a:cs typeface="Times New Roman" pitchFamily="18" charset="0"/>
              </a:rPr>
              <a:t> </a:t>
            </a:r>
            <a:r>
              <a:rPr lang="en-US" i="1" u="sng" dirty="0" err="1">
                <a:latin typeface="Times New Roman" pitchFamily="18" charset="0"/>
                <a:cs typeface="Times New Roman" pitchFamily="18" charset="0"/>
              </a:rPr>
              <a:t>mặt</a:t>
            </a:r>
            <a:r>
              <a:rPr lang="en-US" i="1" u="sng" dirty="0">
                <a:latin typeface="Times New Roman" pitchFamily="18" charset="0"/>
                <a:cs typeface="Times New Roman" pitchFamily="18" charset="0"/>
              </a:rPr>
              <a:t> </a:t>
            </a:r>
            <a:r>
              <a:rPr lang="en-US" i="1" u="sng" dirty="0" err="1">
                <a:latin typeface="Times New Roman" pitchFamily="18" charset="0"/>
                <a:cs typeface="Times New Roman" pitchFamily="18" charset="0"/>
              </a:rPr>
              <a:t>Trái</a:t>
            </a:r>
            <a:r>
              <a:rPr lang="en-US" i="1" u="sng" dirty="0">
                <a:latin typeface="Times New Roman" pitchFamily="18" charset="0"/>
                <a:cs typeface="Times New Roman" pitchFamily="18" charset="0"/>
              </a:rPr>
              <a:t> </a:t>
            </a:r>
            <a:r>
              <a:rPr lang="en-US" i="1" u="sng" dirty="0" err="1">
                <a:latin typeface="Times New Roman" pitchFamily="18" charset="0"/>
                <a:cs typeface="Times New Roman" pitchFamily="18" charset="0"/>
              </a:rPr>
              <a:t>Đất</a:t>
            </a:r>
            <a:r>
              <a:rPr lang="en-US" i="1" u="sng" dirty="0">
                <a:latin typeface="Times New Roman" pitchFamily="18" charset="0"/>
                <a:cs typeface="Times New Roman" pitchFamily="18" charset="0"/>
              </a:rPr>
              <a:t>.</a:t>
            </a:r>
            <a:endParaRPr lang="en-US" dirty="0">
              <a:latin typeface="Times New Roman" pitchFamily="18" charset="0"/>
              <a:cs typeface="Times New Roman" pitchFamily="18" charset="0"/>
            </a:endParaRPr>
          </a:p>
          <a:p>
            <a:r>
              <a:rPr lang="vi-VN" dirty="0">
                <a:latin typeface="Times New Roman" pitchFamily="18" charset="0"/>
                <a:cs typeface="Times New Roman" pitchFamily="18" charset="0"/>
              </a:rPr>
              <a:t>-Nếu nhìn xuôi theo chiều chuyển động:</a:t>
            </a:r>
            <a:endParaRPr lang="en-US" dirty="0">
              <a:latin typeface="Times New Roman" pitchFamily="18" charset="0"/>
              <a:cs typeface="Times New Roman" pitchFamily="18" charset="0"/>
            </a:endParaRPr>
          </a:p>
          <a:p>
            <a:r>
              <a:rPr lang="vi-VN" dirty="0">
                <a:latin typeface="Times New Roman" pitchFamily="18" charset="0"/>
                <a:cs typeface="Times New Roman" pitchFamily="18" charset="0"/>
              </a:rPr>
              <a:t>+ Nửa cầu Bắc vật lệch hướng về bên phải</a:t>
            </a:r>
            <a:r>
              <a:rPr lang="en-US" dirty="0">
                <a:latin typeface="Times New Roman" pitchFamily="18" charset="0"/>
                <a:cs typeface="Times New Roman" pitchFamily="18" charset="0"/>
              </a:rPr>
              <a:t>.</a:t>
            </a:r>
          </a:p>
          <a:p>
            <a:r>
              <a:rPr lang="vi-VN" dirty="0">
                <a:latin typeface="Times New Roman" pitchFamily="18" charset="0"/>
                <a:cs typeface="Times New Roman" pitchFamily="18" charset="0"/>
              </a:rPr>
              <a:t>+ Nửa cầu Nam vật lệch hướng về bên trái</a:t>
            </a:r>
            <a:r>
              <a:rPr lang="en-US" dirty="0">
                <a:latin typeface="Times New Roman" pitchFamily="18" charset="0"/>
                <a:cs typeface="Times New Roman" pitchFamily="18" charset="0"/>
              </a:rPr>
              <a:t>.</a:t>
            </a:r>
          </a:p>
          <a:p>
            <a:pPr marL="285750" indent="-285750">
              <a:buFontTx/>
              <a:buChar char="-"/>
            </a:pPr>
            <a:r>
              <a:rPr lang="en-US" dirty="0" err="1" smtClean="0">
                <a:latin typeface="Times New Roman" pitchFamily="18" charset="0"/>
                <a:cs typeface="Times New Roman" pitchFamily="18" charset="0"/>
              </a:rPr>
              <a:t>Nguyên</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 D</a:t>
            </a:r>
            <a:r>
              <a:rPr lang="vi-VN" dirty="0">
                <a:latin typeface="Times New Roman" pitchFamily="18" charset="0"/>
                <a:cs typeface="Times New Roman" pitchFamily="18" charset="0"/>
              </a:rPr>
              <a:t>o vận động tự quay quanh trục của </a:t>
            </a:r>
            <a:r>
              <a:rPr lang="en-US" dirty="0">
                <a:latin typeface="Times New Roman" pitchFamily="18" charset="0"/>
                <a:cs typeface="Times New Roman" pitchFamily="18" charset="0"/>
              </a:rPr>
              <a:t>T</a:t>
            </a:r>
            <a:r>
              <a:rPr lang="vi-VN" dirty="0">
                <a:latin typeface="Times New Roman" pitchFamily="18" charset="0"/>
                <a:cs typeface="Times New Roman" pitchFamily="18" charset="0"/>
              </a:rPr>
              <a:t>rái </a:t>
            </a:r>
            <a:r>
              <a:rPr lang="en-US" dirty="0">
                <a:latin typeface="Times New Roman" pitchFamily="18" charset="0"/>
                <a:cs typeface="Times New Roman" pitchFamily="18" charset="0"/>
              </a:rPr>
              <a:t>Đ</a:t>
            </a:r>
            <a:r>
              <a:rPr lang="vi-VN" dirty="0">
                <a:latin typeface="Times New Roman" pitchFamily="18" charset="0"/>
                <a:cs typeface="Times New Roman" pitchFamily="18" charset="0"/>
              </a:rPr>
              <a:t>ất theo hướng từ Tây</a:t>
            </a:r>
            <a:r>
              <a:rPr lang="vi-VN" dirty="0">
                <a:latin typeface="Times New Roman" pitchFamily="18" charset="0"/>
                <a:cs typeface="Times New Roman" pitchFamily="18" charset="0"/>
                <a:sym typeface="Wingdings"/>
              </a:rPr>
              <a:t></a:t>
            </a:r>
            <a:r>
              <a:rPr lang="vi-VN" dirty="0" smtClean="0">
                <a:latin typeface="Times New Roman" pitchFamily="18" charset="0"/>
                <a:cs typeface="Times New Roman" pitchFamily="18" charset="0"/>
              </a:rPr>
              <a:t>Đông</a:t>
            </a:r>
            <a:endParaRPr lang="en-US" dirty="0" smtClean="0">
              <a:latin typeface="Times New Roman" pitchFamily="18" charset="0"/>
              <a:cs typeface="Times New Roman" pitchFamily="18" charset="0"/>
            </a:endParaRPr>
          </a:p>
          <a:p>
            <a:pPr fontAlgn="base"/>
            <a:r>
              <a:rPr lang="en-US" b="1" dirty="0" smtClean="0">
                <a:latin typeface="Times New Roman" pitchFamily="18" charset="0"/>
                <a:cs typeface="Times New Roman" pitchFamily="18" charset="0"/>
              </a:rPr>
              <a:t>III.</a:t>
            </a:r>
            <a:r>
              <a:rPr lang="vi-VN" b="1" dirty="0" smtClean="0">
                <a:latin typeface="Times New Roman" pitchFamily="18" charset="0"/>
                <a:cs typeface="Times New Roman" pitchFamily="18" charset="0"/>
              </a:rPr>
              <a:t> </a:t>
            </a:r>
            <a:r>
              <a:rPr lang="vi-VN" b="1" dirty="0">
                <a:latin typeface="Times New Roman" pitchFamily="18" charset="0"/>
                <a:cs typeface="Times New Roman" pitchFamily="18" charset="0"/>
              </a:rPr>
              <a:t>CHUYỂN ĐỘNG CỦA T</a:t>
            </a:r>
            <a:r>
              <a:rPr lang="en-US" b="1" dirty="0">
                <a:latin typeface="Times New Roman" pitchFamily="18" charset="0"/>
                <a:cs typeface="Times New Roman" pitchFamily="18" charset="0"/>
              </a:rPr>
              <a:t>RÁI ĐẤT</a:t>
            </a:r>
            <a:r>
              <a:rPr lang="vi-VN" b="1" dirty="0">
                <a:latin typeface="Times New Roman" pitchFamily="18" charset="0"/>
                <a:cs typeface="Times New Roman" pitchFamily="18" charset="0"/>
              </a:rPr>
              <a:t> QUAY QUANH M</a:t>
            </a:r>
            <a:r>
              <a:rPr lang="en-US" b="1" dirty="0">
                <a:latin typeface="Times New Roman" pitchFamily="18" charset="0"/>
                <a:cs typeface="Times New Roman" pitchFamily="18" charset="0"/>
              </a:rPr>
              <a:t>ẶT TRỜI</a:t>
            </a:r>
            <a:r>
              <a:rPr lang="vi-VN" b="1" dirty="0">
                <a:latin typeface="Times New Roman" pitchFamily="18" charset="0"/>
                <a:cs typeface="Times New Roman" pitchFamily="18" charset="0"/>
              </a:rPr>
              <a:t> VÀ HỆ QUẢ</a:t>
            </a:r>
            <a:endParaRPr lang="en-US" dirty="0">
              <a:latin typeface="Times New Roman" pitchFamily="18" charset="0"/>
              <a:cs typeface="Times New Roman" pitchFamily="18" charset="0"/>
            </a:endParaRPr>
          </a:p>
          <a:p>
            <a:pPr fontAlgn="base"/>
            <a:r>
              <a:rPr lang="nl-NL" b="1" dirty="0">
                <a:latin typeface="Times New Roman" pitchFamily="18" charset="0"/>
                <a:cs typeface="Times New Roman" pitchFamily="18" charset="0"/>
              </a:rPr>
              <a:t>1</a:t>
            </a:r>
            <a:r>
              <a:rPr lang="nl-NL" b="1" dirty="0" smtClean="0">
                <a:latin typeface="Times New Roman" pitchFamily="18" charset="0"/>
                <a:cs typeface="Times New Roman" pitchFamily="18" charset="0"/>
              </a:rPr>
              <a:t>. </a:t>
            </a:r>
            <a:r>
              <a:rPr lang="nl-NL" b="1" dirty="0">
                <a:latin typeface="Times New Roman" pitchFamily="18" charset="0"/>
                <a:cs typeface="Times New Roman" pitchFamily="18" charset="0"/>
              </a:rPr>
              <a:t>Chuyển động của TĐ quanh MT</a:t>
            </a:r>
            <a:endParaRPr lang="en-US" dirty="0">
              <a:latin typeface="Times New Roman" pitchFamily="18" charset="0"/>
              <a:cs typeface="Times New Roman" pitchFamily="18" charset="0"/>
            </a:endParaRPr>
          </a:p>
          <a:p>
            <a:pPr fontAlgn="base"/>
            <a:r>
              <a:rPr lang="vi-VN" dirty="0">
                <a:latin typeface="Times New Roman" pitchFamily="18" charset="0"/>
                <a:cs typeface="Times New Roman" pitchFamily="18" charset="0"/>
              </a:rPr>
              <a:t>+ Hướng: từ </a:t>
            </a:r>
            <a:r>
              <a:rPr lang="en-US" dirty="0">
                <a:latin typeface="Times New Roman" pitchFamily="18" charset="0"/>
                <a:cs typeface="Times New Roman" pitchFamily="18" charset="0"/>
              </a:rPr>
              <a:t>T</a:t>
            </a:r>
            <a:r>
              <a:rPr lang="vi-VN" dirty="0">
                <a:latin typeface="Times New Roman" pitchFamily="18" charset="0"/>
                <a:cs typeface="Times New Roman" pitchFamily="18" charset="0"/>
              </a:rPr>
              <a:t>ây sang </a:t>
            </a:r>
            <a:r>
              <a:rPr lang="en-US" dirty="0">
                <a:latin typeface="Times New Roman" pitchFamily="18" charset="0"/>
                <a:cs typeface="Times New Roman" pitchFamily="18" charset="0"/>
              </a:rPr>
              <a:t>Đ</a:t>
            </a:r>
            <a:r>
              <a:rPr lang="vi-VN" dirty="0">
                <a:latin typeface="Times New Roman" pitchFamily="18" charset="0"/>
                <a:cs typeface="Times New Roman" pitchFamily="18" charset="0"/>
              </a:rPr>
              <a:t>ông (ngược chiều kim đồng hồ</a:t>
            </a:r>
            <a:r>
              <a:rPr lang="en-US" dirty="0">
                <a:latin typeface="Times New Roman" pitchFamily="18" charset="0"/>
                <a:cs typeface="Times New Roman" pitchFamily="18" charset="0"/>
              </a:rPr>
              <a:t>)</a:t>
            </a:r>
            <a:r>
              <a:rPr lang="vi-VN"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fontAlgn="base"/>
            <a:r>
              <a:rPr lang="vi-VN" dirty="0">
                <a:latin typeface="Times New Roman" pitchFamily="18" charset="0"/>
                <a:cs typeface="Times New Roman" pitchFamily="18" charset="0"/>
              </a:rPr>
              <a:t>+ Quỹ đạo: hình elip gần tròn</a:t>
            </a:r>
            <a:endParaRPr lang="en-US" dirty="0">
              <a:latin typeface="Times New Roman" pitchFamily="18" charset="0"/>
              <a:cs typeface="Times New Roman" pitchFamily="18" charset="0"/>
            </a:endParaRPr>
          </a:p>
          <a:p>
            <a:pPr fontAlgn="base"/>
            <a:r>
              <a:rPr lang="vi-VN" dirty="0">
                <a:latin typeface="Times New Roman" pitchFamily="18" charset="0"/>
                <a:cs typeface="Times New Roman" pitchFamily="18" charset="0"/>
              </a:rPr>
              <a:t>+ Thời gian quay hết 1 vòng: 365 ngày 6 giờ (≈</a:t>
            </a:r>
            <a:r>
              <a:rPr lang="en-US" dirty="0">
                <a:latin typeface="Times New Roman" pitchFamily="18" charset="0"/>
                <a:cs typeface="Times New Roman" pitchFamily="18" charset="0"/>
              </a:rPr>
              <a:t> 1</a:t>
            </a:r>
            <a:r>
              <a:rPr lang="vi-VN" dirty="0">
                <a:latin typeface="Times New Roman" pitchFamily="18" charset="0"/>
                <a:cs typeface="Times New Roman" pitchFamily="18" charset="0"/>
              </a:rPr>
              <a:t> năm).</a:t>
            </a:r>
            <a:endParaRPr lang="en-US" dirty="0">
              <a:latin typeface="Times New Roman" pitchFamily="18" charset="0"/>
              <a:cs typeface="Times New Roman" pitchFamily="18" charset="0"/>
            </a:endParaRPr>
          </a:p>
          <a:p>
            <a:r>
              <a:rPr lang="vi-VN" dirty="0">
                <a:latin typeface="Times New Roman" pitchFamily="18" charset="0"/>
                <a:cs typeface="Times New Roman" pitchFamily="18" charset="0"/>
              </a:rPr>
              <a:t>+ </a:t>
            </a:r>
            <a:r>
              <a:rPr lang="en-US" dirty="0" err="1">
                <a:latin typeface="Times New Roman" pitchFamily="18" charset="0"/>
                <a:cs typeface="Times New Roman" pitchFamily="18" charset="0"/>
              </a:rPr>
              <a:t>Độ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nghiêng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hướng</a:t>
            </a: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nghiêng của trục TĐ: không đổi, </a:t>
            </a:r>
            <a:r>
              <a:rPr lang="en-US" dirty="0" err="1">
                <a:latin typeface="Times New Roman" pitchFamily="18" charset="0"/>
                <a:cs typeface="Times New Roman" pitchFamily="18" charset="0"/>
              </a:rPr>
              <a:t>luôn</a:t>
            </a: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nghiêng 66</a:t>
            </a:r>
            <a:r>
              <a:rPr lang="en-US" baseline="30000" dirty="0">
                <a:latin typeface="Times New Roman" pitchFamily="18" charset="0"/>
                <a:cs typeface="Times New Roman" pitchFamily="18" charset="0"/>
              </a:rPr>
              <a:t>o</a:t>
            </a:r>
            <a:r>
              <a:rPr lang="vi-VN" dirty="0">
                <a:latin typeface="Times New Roman" pitchFamily="18" charset="0"/>
                <a:cs typeface="Times New Roman" pitchFamily="18" charset="0"/>
              </a:rPr>
              <a:t>33’so với mặt phẳng quỹ đạo</a:t>
            </a:r>
            <a:r>
              <a:rPr lang="en-US" dirty="0">
                <a:latin typeface="Times New Roman" pitchFamily="18" charset="0"/>
                <a:cs typeface="Times New Roman" pitchFamily="18" charset="0"/>
              </a:rPr>
              <a:t>.</a:t>
            </a:r>
          </a:p>
          <a:p>
            <a:pPr fontAlgn="base"/>
            <a:r>
              <a:rPr lang="nl-NL" b="1" dirty="0" smtClean="0">
                <a:latin typeface="Times New Roman" pitchFamily="18" charset="0"/>
                <a:cs typeface="Times New Roman" pitchFamily="18" charset="0"/>
              </a:rPr>
              <a:t>2. </a:t>
            </a:r>
            <a:r>
              <a:rPr lang="nl-NL" b="1" dirty="0">
                <a:latin typeface="Times New Roman" pitchFamily="18" charset="0"/>
                <a:cs typeface="Times New Roman" pitchFamily="18" charset="0"/>
              </a:rPr>
              <a:t>Hệ quả chuyển động của TĐ quanh MT</a:t>
            </a:r>
            <a:endParaRPr lang="en-US" dirty="0">
              <a:latin typeface="Times New Roman" pitchFamily="18" charset="0"/>
              <a:cs typeface="Times New Roman" pitchFamily="18" charset="0"/>
            </a:endParaRPr>
          </a:p>
          <a:p>
            <a:pPr fontAlgn="base"/>
            <a:r>
              <a:rPr lang="en-US" b="1" dirty="0" smtClean="0">
                <a:latin typeface="Times New Roman" pitchFamily="18" charset="0"/>
                <a:cs typeface="Times New Roman" pitchFamily="18" charset="0"/>
              </a:rPr>
              <a:t>a. </a:t>
            </a:r>
            <a:r>
              <a:rPr lang="en-US" b="1" dirty="0" err="1" smtClean="0">
                <a:latin typeface="Times New Roman" pitchFamily="18" charset="0"/>
                <a:cs typeface="Times New Roman" pitchFamily="18" charset="0"/>
              </a:rPr>
              <a:t>Hiện</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tượng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mùa</a:t>
            </a:r>
            <a:endParaRPr lang="en-US" dirty="0">
              <a:latin typeface="Times New Roman" pitchFamily="18" charset="0"/>
              <a:cs typeface="Times New Roman" pitchFamily="18" charset="0"/>
            </a:endParaRPr>
          </a:p>
          <a:p>
            <a:pPr fontAlgn="base"/>
            <a:r>
              <a:rPr lang="nl-NL" dirty="0">
                <a:latin typeface="Times New Roman" pitchFamily="18" charset="0"/>
                <a:cs typeface="Times New Roman" pitchFamily="18" charset="0"/>
              </a:rPr>
              <a:t>- Trong quá trình chuyển động </a:t>
            </a:r>
            <a:r>
              <a:rPr lang="nl-NL" dirty="0" smtClean="0">
                <a:latin typeface="Times New Roman" pitchFamily="18" charset="0"/>
                <a:cs typeface="Times New Roman" pitchFamily="18" charset="0"/>
              </a:rPr>
              <a:t>quanh MT</a:t>
            </a:r>
            <a:r>
              <a:rPr lang="nl-NL" dirty="0">
                <a:latin typeface="Times New Roman" pitchFamily="18" charset="0"/>
                <a:cs typeface="Times New Roman" pitchFamily="18" charset="0"/>
              </a:rPr>
              <a:t>, nửa cầu Bắc và nửa cầu Nam luân phiên chúc và ngả về phía MT sinh ra các mùa. Nửa cầu nào ngã về phía MT nhận được ánh sáng và nhiệt nhiều hơn =&gt; là mùa nóng và ngược lại.</a:t>
            </a:r>
            <a:endParaRPr lang="en-US" dirty="0">
              <a:latin typeface="Times New Roman" pitchFamily="18" charset="0"/>
              <a:cs typeface="Times New Roman" pitchFamily="18" charset="0"/>
            </a:endParaRPr>
          </a:p>
          <a:p>
            <a:pPr fontAlgn="base"/>
            <a:r>
              <a:rPr lang="nl-NL" dirty="0">
                <a:latin typeface="Times New Roman" pitchFamily="18" charset="0"/>
                <a:cs typeface="Times New Roman" pitchFamily="18" charset="0"/>
              </a:rPr>
              <a:t>- Sự phân bố ánh sáng, lượng nhiệt và các mùa ở 2 nửa cầu trái ngược nhau.</a:t>
            </a:r>
            <a:endParaRPr lang="en-US" dirty="0">
              <a:latin typeface="Times New Roman" pitchFamily="18" charset="0"/>
              <a:cs typeface="Times New Roman" pitchFamily="18" charset="0"/>
            </a:endParaRPr>
          </a:p>
          <a:p>
            <a:pPr fontAlgn="base"/>
            <a:r>
              <a:rPr lang="nl-NL" dirty="0">
                <a:latin typeface="Times New Roman" pitchFamily="18" charset="0"/>
                <a:cs typeface="Times New Roman" pitchFamily="18" charset="0"/>
              </a:rPr>
              <a:t>- Chia 1 năm ra 4 mùa: Xuân, Hạ, Thu, Đông</a:t>
            </a:r>
            <a:r>
              <a:rPr lang="nl-NL"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082964566"/>
      </p:ext>
    </p:extLst>
  </p:cSld>
  <p:clrMapOvr>
    <a:masterClrMapping/>
  </p:clrMapOvr>
  <mc:AlternateContent xmlns:mc="http://schemas.openxmlformats.org/markup-compatibility/2006" xmlns:p14="http://schemas.microsoft.com/office/powerpoint/2010/main">
    <mc:Choice Requires="p14">
      <p:transition spd="slow" p14:dur="2000" advTm="42766"/>
    </mc:Choice>
    <mc:Fallback xmlns="">
      <p:transition spd="slow" advTm="42766"/>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63" y="1965"/>
            <a:ext cx="8991600" cy="2031325"/>
          </a:xfrm>
          <a:prstGeom prst="rect">
            <a:avLst/>
          </a:prstGeom>
        </p:spPr>
        <p:txBody>
          <a:bodyPr wrap="square">
            <a:spAutoFit/>
          </a:bodyPr>
          <a:lstStyle/>
          <a:p>
            <a:pPr fontAlgn="base"/>
            <a:r>
              <a:rPr lang="en-US" b="1" dirty="0" smtClean="0">
                <a:latin typeface="Times New Roman" pitchFamily="18" charset="0"/>
                <a:cs typeface="Times New Roman" pitchFamily="18" charset="0"/>
              </a:rPr>
              <a:t>b. </a:t>
            </a:r>
            <a:r>
              <a:rPr lang="vi-VN" b="1" dirty="0">
                <a:latin typeface="Times New Roman" pitchFamily="18" charset="0"/>
                <a:cs typeface="Times New Roman" pitchFamily="18" charset="0"/>
              </a:rPr>
              <a:t>Hiện tượng ngày - đêm dài ngắn theo mùa</a:t>
            </a:r>
            <a:endParaRPr lang="en-US" dirty="0">
              <a:latin typeface="Times New Roman" pitchFamily="18" charset="0"/>
              <a:cs typeface="Times New Roman" pitchFamily="18" charset="0"/>
            </a:endParaRPr>
          </a:p>
          <a:p>
            <a:pPr fontAlgn="base"/>
            <a:r>
              <a:rPr lang="nl-NL" dirty="0">
                <a:latin typeface="Times New Roman" pitchFamily="18" charset="0"/>
                <a:cs typeface="Times New Roman" pitchFamily="18" charset="0"/>
              </a:rPr>
              <a:t>- Trong khi chuyển động quanh MT, TĐ có lúc ngả nửa cầu Bắc, nửa cầu Nam về phía MT.</a:t>
            </a:r>
            <a:endParaRPr lang="en-US" dirty="0">
              <a:latin typeface="Times New Roman" pitchFamily="18" charset="0"/>
              <a:cs typeface="Times New Roman" pitchFamily="18" charset="0"/>
            </a:endParaRPr>
          </a:p>
          <a:p>
            <a:r>
              <a:rPr lang="nl-NL" dirty="0">
                <a:latin typeface="Times New Roman" pitchFamily="18" charset="0"/>
                <a:cs typeface="Times New Roman" pitchFamily="18" charset="0"/>
              </a:rPr>
              <a:t>- Do đường phân chia sáng tối không trùng với trục TĐ nên các địa điểm ở nửa cầu Bắc, nửa cầu Nam có hiện tượng ngày, đêm dài ngắn khác nhau theo vĩ độ (càng về hai cực càng biểu hiện rõ).</a:t>
            </a:r>
            <a:endParaRPr lang="en-US" dirty="0">
              <a:latin typeface="Times New Roman" pitchFamily="18" charset="0"/>
              <a:cs typeface="Times New Roman" pitchFamily="18" charset="0"/>
            </a:endParaRPr>
          </a:p>
          <a:p>
            <a:pPr marL="285750" indent="-285750">
              <a:buFontTx/>
              <a:buChar char="-"/>
            </a:pPr>
            <a:endParaRPr lang="en-US" dirty="0">
              <a:latin typeface="Times New Roman" pitchFamily="18" charset="0"/>
              <a:cs typeface="Times New Roman" pitchFamily="18" charset="0"/>
            </a:endParaRPr>
          </a:p>
          <a:p>
            <a:r>
              <a:rPr lang="vi-VN" dirty="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494476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652" y="87016"/>
            <a:ext cx="5953508" cy="500137"/>
          </a:xfrm>
          <a:prstGeom prst="rect">
            <a:avLst/>
          </a:prstGeom>
          <a:noFill/>
        </p:spPr>
        <p:txBody>
          <a:bodyPr wrap="square" lIns="68580" tIns="34290" rIns="68580" bIns="34290" rtlCol="0">
            <a:spAutoFit/>
          </a:bodyPr>
          <a:lstStyle/>
          <a:p>
            <a:r>
              <a:rPr lang="en-US" sz="2800" b="1" dirty="0">
                <a:solidFill>
                  <a:srgbClr val="FF0000"/>
                </a:solidFill>
                <a:latin typeface="Times New Roman" pitchFamily="18" charset="0"/>
                <a:cs typeface="Times New Roman" pitchFamily="18" charset="0"/>
              </a:rPr>
              <a:t>I</a:t>
            </a:r>
            <a:r>
              <a:rPr lang="en-US" sz="2800" b="1" dirty="0" smtClean="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Vị trí Trái Đất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hệ</a:t>
            </a:r>
            <a:r>
              <a:rPr lang="en-US" sz="2800" b="1" dirty="0" smtClean="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M</a:t>
            </a:r>
            <a:r>
              <a:rPr lang="vi-VN" sz="2800" b="1" dirty="0">
                <a:solidFill>
                  <a:srgbClr val="FF0000"/>
                </a:solidFill>
                <a:latin typeface="Times New Roman" pitchFamily="18" charset="0"/>
                <a:cs typeface="Times New Roman" pitchFamily="18" charset="0"/>
              </a:rPr>
              <a:t>ặ</a:t>
            </a:r>
            <a:r>
              <a:rPr lang="en-US" sz="2800" b="1" dirty="0">
                <a:solidFill>
                  <a:srgbClr val="FF0000"/>
                </a:solidFill>
                <a:latin typeface="Times New Roman" pitchFamily="18" charset="0"/>
                <a:cs typeface="Times New Roman" pitchFamily="18" charset="0"/>
              </a:rPr>
              <a:t>t Tr</a:t>
            </a:r>
            <a:r>
              <a:rPr lang="vi-VN" sz="2800" b="1" dirty="0">
                <a:solidFill>
                  <a:srgbClr val="FF0000"/>
                </a:solidFill>
                <a:latin typeface="Times New Roman" pitchFamily="18" charset="0"/>
                <a:cs typeface="Times New Roman" pitchFamily="18" charset="0"/>
              </a:rPr>
              <a:t>ờ</a:t>
            </a:r>
            <a:r>
              <a:rPr lang="en-US" sz="2800" b="1" dirty="0">
                <a:solidFill>
                  <a:srgbClr val="FF0000"/>
                </a:solidFill>
                <a:latin typeface="Times New Roman" pitchFamily="18" charset="0"/>
                <a:cs typeface="Times New Roman" pitchFamily="18" charset="0"/>
              </a:rPr>
              <a:t>i</a:t>
            </a:r>
          </a:p>
        </p:txBody>
      </p:sp>
      <p:sp>
        <p:nvSpPr>
          <p:cNvPr id="8" name="TextBox 7">
            <a:extLst>
              <a:ext uri="{FF2B5EF4-FFF2-40B4-BE49-F238E27FC236}">
                <a16:creationId xmlns:a16="http://schemas.microsoft.com/office/drawing/2014/main" xmlns="" id="{2CE1E743-7329-413E-9B86-56C65C99DEC0}"/>
              </a:ext>
            </a:extLst>
          </p:cNvPr>
          <p:cNvSpPr txBox="1"/>
          <p:nvPr/>
        </p:nvSpPr>
        <p:spPr>
          <a:xfrm>
            <a:off x="3491880" y="5806619"/>
            <a:ext cx="5486400" cy="377026"/>
          </a:xfrm>
          <a:prstGeom prst="rect">
            <a:avLst/>
          </a:prstGeom>
          <a:solidFill>
            <a:srgbClr val="FFFF00"/>
          </a:solidFill>
          <a:ln>
            <a:solidFill>
              <a:srgbClr val="4F2270"/>
            </a:solidFill>
          </a:ln>
        </p:spPr>
        <p:txBody>
          <a:bodyPr wrap="square" lIns="68580" tIns="34290" rIns="68580" bIns="34290" rtlCol="0">
            <a:spAutoFit/>
          </a:bodyPr>
          <a:lstStyle/>
          <a:p>
            <a:pPr algn="ctr"/>
            <a:r>
              <a:rPr lang="en-US" sz="2000" b="1" dirty="0">
                <a:latin typeface="Times New Roman" pitchFamily="18" charset="0"/>
                <a:cs typeface="Times New Roman" pitchFamily="18" charset="0"/>
              </a:rPr>
              <a:t>Hình 5.1. Vị trí Trái Đất trong hệ Mặt Trời</a:t>
            </a:r>
          </a:p>
        </p:txBody>
      </p:sp>
      <p:pic>
        <p:nvPicPr>
          <p:cNvPr id="19" name="Picture 18">
            <a:extLst>
              <a:ext uri="{FF2B5EF4-FFF2-40B4-BE49-F238E27FC236}">
                <a16:creationId xmlns:a16="http://schemas.microsoft.com/office/drawing/2014/main" xmlns="" id="{0D19F7FD-7E3C-444D-9B80-0E9ED8E2C9CB}"/>
              </a:ext>
            </a:extLst>
          </p:cNvPr>
          <p:cNvPicPr>
            <a:picLocks noChangeAspect="1"/>
          </p:cNvPicPr>
          <p:nvPr/>
        </p:nvPicPr>
        <p:blipFill rotWithShape="1">
          <a:blip r:embed="rId3"/>
          <a:srcRect l="31046" t="29612" r="31192" b="26357"/>
          <a:stretch/>
        </p:blipFill>
        <p:spPr>
          <a:xfrm>
            <a:off x="3275856" y="932723"/>
            <a:ext cx="5924701" cy="4839111"/>
          </a:xfrm>
          <a:prstGeom prst="rect">
            <a:avLst/>
          </a:prstGeom>
          <a:ln>
            <a:solidFill>
              <a:srgbClr val="4F2270"/>
            </a:solidFill>
          </a:ln>
        </p:spPr>
      </p:pic>
      <p:sp>
        <p:nvSpPr>
          <p:cNvPr id="22" name="Cloud Callout 21"/>
          <p:cNvSpPr/>
          <p:nvPr/>
        </p:nvSpPr>
        <p:spPr>
          <a:xfrm>
            <a:off x="0" y="1988840"/>
            <a:ext cx="3347864" cy="3425003"/>
          </a:xfrm>
          <a:prstGeom prst="cloudCallout">
            <a:avLst>
              <a:gd name="adj1" fmla="val 49084"/>
              <a:gd name="adj2" fmla="val 89937"/>
            </a:avLst>
          </a:prstGeom>
          <a:solidFill>
            <a:schemeClr val="bg1"/>
          </a:solidFill>
          <a:ln>
            <a:solidFill>
              <a:srgbClr val="4F227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50000"/>
              </a:lnSpc>
            </a:pPr>
            <a:r>
              <a:rPr lang="en-US" sz="2400" b="1" dirty="0" err="1" smtClean="0">
                <a:solidFill>
                  <a:srgbClr val="0000FF"/>
                </a:solidFill>
                <a:latin typeface="Times New Roman" pitchFamily="18" charset="0"/>
                <a:cs typeface="Times New Roman" pitchFamily="18" charset="0"/>
              </a:rPr>
              <a:t>Sắp</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xếp</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các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hành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tinh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theo</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thứ</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tự</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xa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dần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Mặt</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Trời</a:t>
            </a:r>
            <a:endParaRPr lang="en-US" sz="2400" b="1" dirty="0">
              <a:solidFill>
                <a:srgbClr val="0000FF"/>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845146262"/>
      </p:ext>
    </p:extLst>
  </p:cSld>
  <p:clrMapOvr>
    <a:masterClrMapping/>
  </p:clrMapOvr>
  <mc:AlternateContent xmlns:mc="http://schemas.openxmlformats.org/markup-compatibility/2006" xmlns:p14="http://schemas.microsoft.com/office/powerpoint/2010/main">
    <mc:Choice Requires="p14">
      <p:transition spd="slow" p14:dur="2000" advTm="2532"/>
    </mc:Choice>
    <mc:Fallback xmlns="">
      <p:transition spd="slow" advTm="25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652" y="87016"/>
            <a:ext cx="5953508" cy="500137"/>
          </a:xfrm>
          <a:prstGeom prst="rect">
            <a:avLst/>
          </a:prstGeom>
          <a:noFill/>
        </p:spPr>
        <p:txBody>
          <a:bodyPr wrap="square" lIns="68580" tIns="34290" rIns="68580" bIns="34290" rtlCol="0">
            <a:spAutoFit/>
          </a:bodyPr>
          <a:lstStyle/>
          <a:p>
            <a:r>
              <a:rPr lang="en-US" sz="2800" b="1" dirty="0">
                <a:solidFill>
                  <a:srgbClr val="FF0000"/>
                </a:solidFill>
                <a:latin typeface="Times New Roman" pitchFamily="18" charset="0"/>
                <a:cs typeface="Times New Roman" pitchFamily="18" charset="0"/>
              </a:rPr>
              <a:t>I</a:t>
            </a:r>
            <a:r>
              <a:rPr lang="en-US" sz="2800" b="1" dirty="0" smtClean="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Vị trí Trái Đất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hệ</a:t>
            </a:r>
            <a:r>
              <a:rPr lang="en-US" sz="2800" b="1" dirty="0" smtClean="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M</a:t>
            </a:r>
            <a:r>
              <a:rPr lang="vi-VN" sz="2800" b="1" dirty="0">
                <a:solidFill>
                  <a:srgbClr val="FF0000"/>
                </a:solidFill>
                <a:latin typeface="Times New Roman" pitchFamily="18" charset="0"/>
                <a:cs typeface="Times New Roman" pitchFamily="18" charset="0"/>
              </a:rPr>
              <a:t>ặ</a:t>
            </a:r>
            <a:r>
              <a:rPr lang="en-US" sz="2800" b="1" dirty="0">
                <a:solidFill>
                  <a:srgbClr val="FF0000"/>
                </a:solidFill>
                <a:latin typeface="Times New Roman" pitchFamily="18" charset="0"/>
                <a:cs typeface="Times New Roman" pitchFamily="18" charset="0"/>
              </a:rPr>
              <a:t>t Tr</a:t>
            </a:r>
            <a:r>
              <a:rPr lang="vi-VN" sz="2800" b="1" dirty="0">
                <a:solidFill>
                  <a:srgbClr val="FF0000"/>
                </a:solidFill>
                <a:latin typeface="Times New Roman" pitchFamily="18" charset="0"/>
                <a:cs typeface="Times New Roman" pitchFamily="18" charset="0"/>
              </a:rPr>
              <a:t>ờ</a:t>
            </a:r>
            <a:r>
              <a:rPr lang="en-US" sz="2800" b="1" dirty="0">
                <a:solidFill>
                  <a:srgbClr val="FF0000"/>
                </a:solidFill>
                <a:latin typeface="Times New Roman" pitchFamily="18" charset="0"/>
                <a:cs typeface="Times New Roman" pitchFamily="18" charset="0"/>
              </a:rPr>
              <a:t>i</a:t>
            </a:r>
          </a:p>
        </p:txBody>
      </p:sp>
      <p:sp>
        <p:nvSpPr>
          <p:cNvPr id="8" name="TextBox 7">
            <a:extLst>
              <a:ext uri="{FF2B5EF4-FFF2-40B4-BE49-F238E27FC236}">
                <a16:creationId xmlns:a16="http://schemas.microsoft.com/office/drawing/2014/main" xmlns="" id="{2CE1E743-7329-413E-9B86-56C65C99DEC0}"/>
              </a:ext>
            </a:extLst>
          </p:cNvPr>
          <p:cNvSpPr txBox="1"/>
          <p:nvPr/>
        </p:nvSpPr>
        <p:spPr>
          <a:xfrm>
            <a:off x="3491880" y="5806619"/>
            <a:ext cx="5486400" cy="377026"/>
          </a:xfrm>
          <a:prstGeom prst="rect">
            <a:avLst/>
          </a:prstGeom>
          <a:solidFill>
            <a:srgbClr val="FFFF00"/>
          </a:solidFill>
          <a:ln>
            <a:solidFill>
              <a:srgbClr val="4F2270"/>
            </a:solidFill>
          </a:ln>
        </p:spPr>
        <p:txBody>
          <a:bodyPr wrap="square" lIns="68580" tIns="34290" rIns="68580" bIns="34290" rtlCol="0">
            <a:spAutoFit/>
          </a:bodyPr>
          <a:lstStyle/>
          <a:p>
            <a:pPr algn="ctr"/>
            <a:r>
              <a:rPr lang="en-US" sz="2000" b="1" dirty="0">
                <a:latin typeface="Times New Roman" pitchFamily="18" charset="0"/>
                <a:cs typeface="Times New Roman" pitchFamily="18" charset="0"/>
              </a:rPr>
              <a:t>Hình 5.1. Vị trí Trái Đất trong hệ Mặt Trời</a:t>
            </a:r>
          </a:p>
        </p:txBody>
      </p:sp>
      <p:pic>
        <p:nvPicPr>
          <p:cNvPr id="19" name="Picture 18">
            <a:extLst>
              <a:ext uri="{FF2B5EF4-FFF2-40B4-BE49-F238E27FC236}">
                <a16:creationId xmlns:a16="http://schemas.microsoft.com/office/drawing/2014/main" xmlns="" id="{0D19F7FD-7E3C-444D-9B80-0E9ED8E2C9CB}"/>
              </a:ext>
            </a:extLst>
          </p:cNvPr>
          <p:cNvPicPr>
            <a:picLocks noChangeAspect="1"/>
          </p:cNvPicPr>
          <p:nvPr/>
        </p:nvPicPr>
        <p:blipFill rotWithShape="1">
          <a:blip r:embed="rId5"/>
          <a:srcRect l="31046" t="29612" r="31192" b="26357"/>
          <a:stretch/>
        </p:blipFill>
        <p:spPr>
          <a:xfrm>
            <a:off x="3275856" y="932723"/>
            <a:ext cx="5924701" cy="4839111"/>
          </a:xfrm>
          <a:prstGeom prst="rect">
            <a:avLst/>
          </a:prstGeom>
          <a:ln>
            <a:solidFill>
              <a:srgbClr val="4F2270"/>
            </a:solidFill>
          </a:ln>
        </p:spPr>
      </p:pic>
      <p:sp>
        <p:nvSpPr>
          <p:cNvPr id="22" name="Cloud Callout 21"/>
          <p:cNvSpPr/>
          <p:nvPr/>
        </p:nvSpPr>
        <p:spPr>
          <a:xfrm>
            <a:off x="0" y="1988840"/>
            <a:ext cx="3347864" cy="3425003"/>
          </a:xfrm>
          <a:prstGeom prst="cloudCallout">
            <a:avLst>
              <a:gd name="adj1" fmla="val 49084"/>
              <a:gd name="adj2" fmla="val 89937"/>
            </a:avLst>
          </a:prstGeom>
          <a:solidFill>
            <a:schemeClr val="bg1"/>
          </a:solidFill>
          <a:ln>
            <a:solidFill>
              <a:srgbClr val="4F227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50000"/>
              </a:lnSpc>
            </a:pPr>
            <a:r>
              <a:rPr lang="en-US" sz="2400" b="1" dirty="0">
                <a:solidFill>
                  <a:srgbClr val="00B050"/>
                </a:solidFill>
                <a:latin typeface="Times New Roman" pitchFamily="18" charset="0"/>
                <a:cs typeface="Times New Roman" pitchFamily="18" charset="0"/>
              </a:rPr>
              <a:t>T</a:t>
            </a:r>
            <a:r>
              <a:rPr lang="en-US" sz="2400" b="1" dirty="0" smtClean="0">
                <a:solidFill>
                  <a:srgbClr val="00B050"/>
                </a:solidFill>
                <a:latin typeface="Times New Roman" pitchFamily="18" charset="0"/>
                <a:cs typeface="Times New Roman" pitchFamily="18" charset="0"/>
              </a:rPr>
              <a:t>heo </a:t>
            </a:r>
            <a:r>
              <a:rPr lang="en-US" sz="2400" b="1" dirty="0" err="1" smtClean="0">
                <a:solidFill>
                  <a:srgbClr val="00B050"/>
                </a:solidFill>
                <a:latin typeface="Times New Roman" pitchFamily="18" charset="0"/>
                <a:cs typeface="Times New Roman" pitchFamily="18" charset="0"/>
              </a:rPr>
              <a:t>thứ</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tự</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xa</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dần</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Mặt</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Trời</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Trái</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Đất</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nằm</a:t>
            </a:r>
            <a:r>
              <a:rPr lang="en-US" sz="2400" b="1" dirty="0" smtClean="0">
                <a:solidFill>
                  <a:srgbClr val="00B050"/>
                </a:solidFill>
                <a:latin typeface="Times New Roman" pitchFamily="18" charset="0"/>
                <a:cs typeface="Times New Roman" pitchFamily="18" charset="0"/>
              </a:rPr>
              <a:t> ở </a:t>
            </a:r>
            <a:r>
              <a:rPr lang="en-US" sz="2400" b="1" dirty="0" err="1" smtClean="0">
                <a:solidFill>
                  <a:srgbClr val="00B050"/>
                </a:solidFill>
                <a:latin typeface="Times New Roman" pitchFamily="18" charset="0"/>
                <a:cs typeface="Times New Roman" pitchFamily="18" charset="0"/>
              </a:rPr>
              <a:t>vị</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trí</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thứ</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mấy</a:t>
            </a:r>
            <a:r>
              <a:rPr lang="en-US" sz="2400" b="1" dirty="0" smtClean="0">
                <a:solidFill>
                  <a:srgbClr val="00B050"/>
                </a:solidFill>
                <a:latin typeface="Times New Roman" pitchFamily="18" charset="0"/>
                <a:cs typeface="Times New Roman" pitchFamily="18" charset="0"/>
              </a:rPr>
              <a:t>?</a:t>
            </a:r>
            <a:endParaRPr lang="en-US" sz="2400" b="1" dirty="0">
              <a:solidFill>
                <a:srgbClr val="00B050"/>
              </a:solidFill>
              <a:latin typeface="Times New Roman" pitchFamily="18" charset="0"/>
              <a:cs typeface="Times New Roman" pitchFamily="18" charset="0"/>
            </a:endParaRP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201896352"/>
      </p:ext>
    </p:extLst>
  </p:cSld>
  <p:clrMapOvr>
    <a:masterClrMapping/>
  </p:clrMapOvr>
  <mc:AlternateContent xmlns:mc="http://schemas.openxmlformats.org/markup-compatibility/2006" xmlns:p14="http://schemas.microsoft.com/office/powerpoint/2010/main">
    <mc:Choice Requires="p14">
      <p:transition spd="slow" p14:dur="2000" advTm="3756"/>
    </mc:Choice>
    <mc:Fallback xmlns="">
      <p:transition spd="slow" advTm="37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9" presetClass="exit" presetSubtype="0" fill="hold" grpId="0" nodeType="clickEffect">
                                  <p:stCondLst>
                                    <p:cond delay="0"/>
                                  </p:stCondLst>
                                  <p:childTnLst>
                                    <p:anim calcmode="lin" valueType="num">
                                      <p:cBhvr>
                                        <p:cTn id="10" dur="1000"/>
                                        <p:tgtEl>
                                          <p:spTgt spid="22"/>
                                        </p:tgtEl>
                                        <p:attrNameLst>
                                          <p:attrName>ppt_x</p:attrName>
                                        </p:attrNameLst>
                                      </p:cBhvr>
                                      <p:tavLst>
                                        <p:tav tm="0">
                                          <p:val>
                                            <p:strVal val="ppt_x"/>
                                          </p:val>
                                        </p:tav>
                                        <p:tav tm="100000">
                                          <p:val>
                                            <p:strVal val="ppt_x-.2"/>
                                          </p:val>
                                        </p:tav>
                                      </p:tavLst>
                                    </p:anim>
                                    <p:anim calcmode="lin" valueType="num">
                                      <p:cBhvr>
                                        <p:cTn id="11" dur="1000"/>
                                        <p:tgtEl>
                                          <p:spTgt spid="22"/>
                                        </p:tgtEl>
                                        <p:attrNameLst>
                                          <p:attrName>ppt_y</p:attrName>
                                        </p:attrNameLst>
                                      </p:cBhvr>
                                      <p:tavLst>
                                        <p:tav tm="0">
                                          <p:val>
                                            <p:strVal val="ppt_y"/>
                                          </p:val>
                                        </p:tav>
                                        <p:tav tm="100000">
                                          <p:val>
                                            <p:strVal val="ppt_y"/>
                                          </p:val>
                                        </p:tav>
                                      </p:tavLst>
                                    </p:anim>
                                    <p:animEffect transition="out" filter="fade">
                                      <p:cBhvr>
                                        <p:cTn id="12" dur="1000"/>
                                        <p:tgtEl>
                                          <p:spTgt spid="22"/>
                                        </p:tgtEl>
                                      </p:cBhvr>
                                    </p:animEffect>
                                    <p:set>
                                      <p:cBhvr>
                                        <p:cTn id="13" dur="1" fill="hold">
                                          <p:stCondLst>
                                            <p:cond delay="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3"/>
                </p:tgtEl>
              </p:cMediaNode>
            </p:audio>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652" y="87016"/>
            <a:ext cx="5953508" cy="500137"/>
          </a:xfrm>
          <a:prstGeom prst="rect">
            <a:avLst/>
          </a:prstGeom>
          <a:noFill/>
        </p:spPr>
        <p:txBody>
          <a:bodyPr wrap="square" lIns="68580" tIns="34290" rIns="68580" bIns="34290" rtlCol="0">
            <a:spAutoFit/>
          </a:bodyPr>
          <a:lstStyle/>
          <a:p>
            <a:r>
              <a:rPr lang="en-US" sz="2800" b="1" dirty="0">
                <a:solidFill>
                  <a:srgbClr val="FF0000"/>
                </a:solidFill>
                <a:latin typeface="Times New Roman" pitchFamily="18" charset="0"/>
                <a:cs typeface="Times New Roman" pitchFamily="18" charset="0"/>
              </a:rPr>
              <a:t>I</a:t>
            </a:r>
            <a:r>
              <a:rPr lang="en-US" sz="2800" b="1" dirty="0" smtClean="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Vị trí Trái Đất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hệ</a:t>
            </a:r>
            <a:r>
              <a:rPr lang="en-US" sz="2800" b="1" dirty="0" smtClean="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M</a:t>
            </a:r>
            <a:r>
              <a:rPr lang="vi-VN" sz="2800" b="1" dirty="0">
                <a:solidFill>
                  <a:srgbClr val="FF0000"/>
                </a:solidFill>
                <a:latin typeface="Times New Roman" pitchFamily="18" charset="0"/>
                <a:cs typeface="Times New Roman" pitchFamily="18" charset="0"/>
              </a:rPr>
              <a:t>ặ</a:t>
            </a:r>
            <a:r>
              <a:rPr lang="en-US" sz="2800" b="1" dirty="0">
                <a:solidFill>
                  <a:srgbClr val="FF0000"/>
                </a:solidFill>
                <a:latin typeface="Times New Roman" pitchFamily="18" charset="0"/>
                <a:cs typeface="Times New Roman" pitchFamily="18" charset="0"/>
              </a:rPr>
              <a:t>t Tr</a:t>
            </a:r>
            <a:r>
              <a:rPr lang="vi-VN" sz="2800" b="1" dirty="0">
                <a:solidFill>
                  <a:srgbClr val="FF0000"/>
                </a:solidFill>
                <a:latin typeface="Times New Roman" pitchFamily="18" charset="0"/>
                <a:cs typeface="Times New Roman" pitchFamily="18" charset="0"/>
              </a:rPr>
              <a:t>ờ</a:t>
            </a:r>
            <a:r>
              <a:rPr lang="en-US" sz="2800" b="1" dirty="0">
                <a:solidFill>
                  <a:srgbClr val="FF0000"/>
                </a:solidFill>
                <a:latin typeface="Times New Roman" pitchFamily="18" charset="0"/>
                <a:cs typeface="Times New Roman" pitchFamily="18" charset="0"/>
              </a:rPr>
              <a:t>i</a:t>
            </a:r>
          </a:p>
        </p:txBody>
      </p:sp>
      <p:sp>
        <p:nvSpPr>
          <p:cNvPr id="3" name="TextBox 2"/>
          <p:cNvSpPr txBox="1"/>
          <p:nvPr/>
        </p:nvSpPr>
        <p:spPr>
          <a:xfrm>
            <a:off x="0" y="987749"/>
            <a:ext cx="9036775" cy="1754326"/>
          </a:xfrm>
          <a:prstGeom prst="rect">
            <a:avLst/>
          </a:prstGeom>
          <a:noFill/>
        </p:spPr>
        <p:txBody>
          <a:bodyPr wrap="square" rtlCol="0">
            <a:spAutoFit/>
          </a:bodyPr>
          <a:lstStyle/>
          <a:p>
            <a:pPr marL="285750" indent="-285750">
              <a:buFontTx/>
              <a:buChar char="-"/>
            </a:pPr>
            <a:r>
              <a:rPr lang="en-US" sz="3000" b="1" dirty="0" err="1" smtClean="0">
                <a:latin typeface="Times New Roman" pitchFamily="18" charset="0"/>
                <a:cs typeface="Times New Roman" pitchFamily="18" charset="0"/>
              </a:rPr>
              <a:t>Trái</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Đất</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nằm</a:t>
            </a:r>
            <a:r>
              <a:rPr lang="en-US" sz="3000" b="1" dirty="0" smtClean="0">
                <a:latin typeface="Times New Roman" pitchFamily="18" charset="0"/>
                <a:cs typeface="Times New Roman" pitchFamily="18" charset="0"/>
              </a:rPr>
              <a:t> ở </a:t>
            </a:r>
            <a:r>
              <a:rPr lang="en-US" sz="3000" b="1" dirty="0" err="1" smtClean="0">
                <a:latin typeface="Times New Roman" pitchFamily="18" charset="0"/>
                <a:cs typeface="Times New Roman" pitchFamily="18" charset="0"/>
              </a:rPr>
              <a:t>vị</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trí</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thứ</a:t>
            </a:r>
            <a:r>
              <a:rPr lang="en-US" sz="3000" b="1" dirty="0" smtClean="0">
                <a:latin typeface="Times New Roman" pitchFamily="18" charset="0"/>
                <a:cs typeface="Times New Roman" pitchFamily="18" charset="0"/>
              </a:rPr>
              <a:t> 3 </a:t>
            </a:r>
            <a:r>
              <a:rPr lang="en-US" sz="3000" b="1" dirty="0" err="1" smtClean="0">
                <a:latin typeface="Times New Roman" pitchFamily="18" charset="0"/>
                <a:cs typeface="Times New Roman" pitchFamily="18" charset="0"/>
              </a:rPr>
              <a:t>trong</a:t>
            </a:r>
            <a:r>
              <a:rPr lang="en-US" sz="3000" b="1" dirty="0" smtClean="0">
                <a:latin typeface="Times New Roman" pitchFamily="18" charset="0"/>
                <a:cs typeface="Times New Roman" pitchFamily="18" charset="0"/>
              </a:rPr>
              <a:t> 8 </a:t>
            </a:r>
            <a:r>
              <a:rPr lang="en-US" sz="3000" b="1" dirty="0" err="1" smtClean="0">
                <a:latin typeface="Times New Roman" pitchFamily="18" charset="0"/>
                <a:cs typeface="Times New Roman" pitchFamily="18" charset="0"/>
              </a:rPr>
              <a:t>hành</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tinh</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theo</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thứ</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tự</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xa</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dần</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Mặt</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Trời</a:t>
            </a:r>
            <a:r>
              <a:rPr lang="en-US" sz="3000" b="1" dirty="0" smtClean="0">
                <a:latin typeface="Times New Roman" pitchFamily="18" charset="0"/>
                <a:cs typeface="Times New Roman" pitchFamily="18" charset="0"/>
              </a:rPr>
              <a:t>.</a:t>
            </a:r>
          </a:p>
          <a:p>
            <a:pPr marL="285750" indent="-285750">
              <a:buFontTx/>
              <a:buChar char="-"/>
            </a:pPr>
            <a:r>
              <a:rPr lang="en-US" sz="3000" b="1" dirty="0" err="1" smtClean="0">
                <a:latin typeface="Times New Roman" pitchFamily="18" charset="0"/>
                <a:cs typeface="Times New Roman" pitchFamily="18" charset="0"/>
              </a:rPr>
              <a:t>Là</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hành</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tinh</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duy</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nhất</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có</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sự</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sống</a:t>
            </a:r>
            <a:r>
              <a:rPr lang="en-US" sz="3000" b="1" dirty="0" smtClean="0">
                <a:latin typeface="Times New Roman" pitchFamily="18" charset="0"/>
                <a:cs typeface="Times New Roman" pitchFamily="18" charset="0"/>
              </a:rPr>
              <a:t>.</a:t>
            </a:r>
            <a:endParaRPr lang="en-US" sz="3000" b="1" dirty="0">
              <a:latin typeface="Times New Roman" pitchFamily="18" charset="0"/>
              <a:cs typeface="Times New Roman" pitchFamily="18" charset="0"/>
            </a:endParaRP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4237" y="70884"/>
            <a:ext cx="1032538" cy="1032538"/>
          </a:xfrm>
          <a:prstGeom prst="rect">
            <a:avLst/>
          </a:prstGeom>
        </p:spPr>
      </p:pic>
    </p:spTree>
    <p:custDataLst>
      <p:tags r:id="rId1"/>
    </p:custDataLst>
    <p:extLst>
      <p:ext uri="{BB962C8B-B14F-4D97-AF65-F5344CB8AC3E}">
        <p14:creationId xmlns:p14="http://schemas.microsoft.com/office/powerpoint/2010/main" val="3212795459"/>
      </p:ext>
    </p:extLst>
  </p:cSld>
  <p:clrMapOvr>
    <a:masterClrMapping/>
  </p:clrMapOvr>
  <p:transition spd="slow" advTm="16369">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4"/>
                                        </p:tgtEl>
                                        <p:attrNameLst>
                                          <p:attrName>r</p:attrName>
                                        </p:attrNameLst>
                                      </p:cBhvr>
                                    </p:animRot>
                                    <p:animRot by="-240000">
                                      <p:cBhvr>
                                        <p:cTn id="12" dur="200" fill="hold">
                                          <p:stCondLst>
                                            <p:cond delay="200"/>
                                          </p:stCondLst>
                                        </p:cTn>
                                        <p:tgtEl>
                                          <p:spTgt spid="4"/>
                                        </p:tgtEl>
                                        <p:attrNameLst>
                                          <p:attrName>r</p:attrName>
                                        </p:attrNameLst>
                                      </p:cBhvr>
                                    </p:animRot>
                                    <p:animRot by="240000">
                                      <p:cBhvr>
                                        <p:cTn id="13" dur="200" fill="hold">
                                          <p:stCondLst>
                                            <p:cond delay="400"/>
                                          </p:stCondLst>
                                        </p:cTn>
                                        <p:tgtEl>
                                          <p:spTgt spid="4"/>
                                        </p:tgtEl>
                                        <p:attrNameLst>
                                          <p:attrName>r</p:attrName>
                                        </p:attrNameLst>
                                      </p:cBhvr>
                                    </p:animRot>
                                    <p:animRot by="-240000">
                                      <p:cBhvr>
                                        <p:cTn id="14" dur="200" fill="hold">
                                          <p:stCondLst>
                                            <p:cond delay="600"/>
                                          </p:stCondLst>
                                        </p:cTn>
                                        <p:tgtEl>
                                          <p:spTgt spid="4"/>
                                        </p:tgtEl>
                                        <p:attrNameLst>
                                          <p:attrName>r</p:attrName>
                                        </p:attrNameLst>
                                      </p:cBhvr>
                                    </p:animRot>
                                    <p:animRot by="120000">
                                      <p:cBhvr>
                                        <p:cTn id="15"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9712" y="68627"/>
            <a:ext cx="4896544" cy="6528725"/>
          </a:xfrm>
        </p:spPr>
      </p:pic>
    </p:spTree>
    <p:extLst>
      <p:ext uri="{BB962C8B-B14F-4D97-AF65-F5344CB8AC3E}">
        <p14:creationId xmlns:p14="http://schemas.microsoft.com/office/powerpoint/2010/main" val="1749406821"/>
      </p:ext>
    </p:extLst>
  </p:cSld>
  <p:clrMapOvr>
    <a:masterClrMapping/>
  </p:clrMapOvr>
  <p:transition spd="slow" advTm="6706">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652" y="87016"/>
            <a:ext cx="5953508" cy="500137"/>
          </a:xfrm>
          <a:prstGeom prst="rect">
            <a:avLst/>
          </a:prstGeom>
          <a:noFill/>
        </p:spPr>
        <p:txBody>
          <a:bodyPr wrap="square" lIns="68580" tIns="34290" rIns="68580" bIns="34290" rtlCol="0">
            <a:spAutoFit/>
          </a:bodyPr>
          <a:lstStyle/>
          <a:p>
            <a:r>
              <a:rPr lang="en-US" sz="2800" b="1" dirty="0" smtClean="0">
                <a:solidFill>
                  <a:srgbClr val="FF0000"/>
                </a:solidFill>
                <a:latin typeface="Times New Roman" pitchFamily="18" charset="0"/>
                <a:cs typeface="Times New Roman" pitchFamily="18" charset="0"/>
              </a:rPr>
              <a:t>II. </a:t>
            </a:r>
            <a:r>
              <a:rPr lang="en-US" sz="2800" b="1" dirty="0" err="1" smtClean="0">
                <a:solidFill>
                  <a:srgbClr val="FF0000"/>
                </a:solidFill>
                <a:latin typeface="Times New Roman" pitchFamily="18" charset="0"/>
                <a:cs typeface="Times New Roman" pitchFamily="18" charset="0"/>
              </a:rPr>
              <a:t>Hình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dạng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kích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thước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Trái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Đất</a:t>
            </a:r>
            <a:endParaRPr lang="en-US" sz="2800" b="1" dirty="0">
              <a:solidFill>
                <a:srgbClr val="FF0000"/>
              </a:solidFill>
              <a:latin typeface="Times New Roman" pitchFamily="18" charset="0"/>
              <a:cs typeface="Times New Roman" pitchFamily="18" charset="0"/>
            </a:endParaRPr>
          </a:p>
        </p:txBody>
      </p:sp>
      <p:sp>
        <p:nvSpPr>
          <p:cNvPr id="4" name="TextBox 3"/>
          <p:cNvSpPr txBox="1"/>
          <p:nvPr/>
        </p:nvSpPr>
        <p:spPr>
          <a:xfrm>
            <a:off x="107504" y="740702"/>
            <a:ext cx="3744416" cy="492443"/>
          </a:xfrm>
          <a:prstGeom prst="rect">
            <a:avLst/>
          </a:prstGeom>
          <a:noFill/>
        </p:spPr>
        <p:txBody>
          <a:bodyPr wrap="square" rtlCol="0">
            <a:spAutoFit/>
          </a:bodyPr>
          <a:lstStyle/>
          <a:p>
            <a:r>
              <a:rPr lang="en-US" sz="2600" b="1" dirty="0" smtClean="0">
                <a:solidFill>
                  <a:srgbClr val="FF0000"/>
                </a:solidFill>
                <a:latin typeface="Times New Roman" pitchFamily="18" charset="0"/>
                <a:cs typeface="Times New Roman" pitchFamily="18" charset="0"/>
              </a:rPr>
              <a:t>2. </a:t>
            </a:r>
            <a:r>
              <a:rPr lang="en-US" sz="2600" b="1" dirty="0" err="1" smtClean="0">
                <a:solidFill>
                  <a:srgbClr val="FF0000"/>
                </a:solidFill>
                <a:latin typeface="Times New Roman" pitchFamily="18" charset="0"/>
                <a:cs typeface="Times New Roman" pitchFamily="18" charset="0"/>
              </a:rPr>
              <a:t>Kích</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thước</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Trái</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Đất</a:t>
            </a:r>
            <a:endParaRPr lang="en-US" sz="2600" b="1" dirty="0">
              <a:solidFill>
                <a:srgbClr val="FF0000"/>
              </a:solidFill>
              <a:latin typeface="Times New Roman" pitchFamily="18" charset="0"/>
              <a:cs typeface="Times New Roman" pitchFamily="18" charset="0"/>
            </a:endParaRPr>
          </a:p>
        </p:txBody>
      </p:sp>
      <p:sp>
        <p:nvSpPr>
          <p:cNvPr id="5" name="TextBox 4"/>
          <p:cNvSpPr txBox="1"/>
          <p:nvPr/>
        </p:nvSpPr>
        <p:spPr>
          <a:xfrm>
            <a:off x="35496" y="2068586"/>
            <a:ext cx="3168352" cy="3108543"/>
          </a:xfrm>
          <a:prstGeom prst="rect">
            <a:avLst/>
          </a:prstGeom>
          <a:noFill/>
        </p:spPr>
        <p:txBody>
          <a:bodyPr wrap="square" rtlCol="0">
            <a:spAutoFit/>
          </a:bodyPr>
          <a:lstStyle/>
          <a:p>
            <a:pPr algn="just"/>
            <a:r>
              <a:rPr lang="en-US" sz="2800" b="1" dirty="0" err="1" smtClean="0">
                <a:latin typeface="Times New Roman" pitchFamily="18" charset="0"/>
                <a:cs typeface="Times New Roman" pitchFamily="18" charset="0"/>
              </a:rPr>
              <a:t>Dựa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hình</a:t>
            </a:r>
            <a:r>
              <a:rPr lang="en-US" sz="2800" b="1" dirty="0" smtClean="0">
                <a:latin typeface="Times New Roman" pitchFamily="18" charset="0"/>
                <a:cs typeface="Times New Roman" pitchFamily="18" charset="0"/>
              </a:rPr>
              <a:t> 5.3, </a:t>
            </a:r>
            <a:r>
              <a:rPr lang="en-US" sz="2800" b="1" dirty="0" err="1" smtClean="0">
                <a:latin typeface="Times New Roman" pitchFamily="18" charset="0"/>
                <a:cs typeface="Times New Roman" pitchFamily="18" charset="0"/>
              </a:rPr>
              <a:t>em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hãy</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biết</a:t>
            </a:r>
            <a:r>
              <a:rPr lang="en-US" sz="2800" b="1" dirty="0" smtClean="0">
                <a:latin typeface="Times New Roman" pitchFamily="18" charset="0"/>
                <a:cs typeface="Times New Roman" pitchFamily="18" charset="0"/>
              </a:rPr>
              <a:t>:</a:t>
            </a:r>
          </a:p>
          <a:p>
            <a:pPr marL="342900" indent="-342900" algn="just">
              <a:buFontTx/>
              <a:buChar char="-"/>
            </a:pPr>
            <a:r>
              <a:rPr lang="en-US" sz="2800" b="1" dirty="0" err="1" smtClean="0">
                <a:latin typeface="Times New Roman" pitchFamily="18" charset="0"/>
                <a:cs typeface="Times New Roman" pitchFamily="18" charset="0"/>
              </a:rPr>
              <a:t>Độ</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dài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bán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kính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Trái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Đất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tại</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X</a:t>
            </a:r>
            <a:r>
              <a:rPr lang="en-US" sz="2800" b="1" dirty="0" err="1" smtClean="0">
                <a:latin typeface="Times New Roman" pitchFamily="18" charset="0"/>
                <a:cs typeface="Times New Roman" pitchFamily="18" charset="0"/>
              </a:rPr>
              <a:t>ích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đạo</a:t>
            </a:r>
            <a:r>
              <a:rPr lang="en-US" sz="2800" b="1" dirty="0" smtClean="0">
                <a:latin typeface="Times New Roman" pitchFamily="18" charset="0"/>
                <a:cs typeface="Times New Roman" pitchFamily="18" charset="0"/>
              </a:rPr>
              <a:t>.</a:t>
            </a:r>
          </a:p>
          <a:p>
            <a:pPr marL="342900" indent="-342900" algn="just">
              <a:buFontTx/>
              <a:buChar char="-"/>
            </a:pPr>
            <a:r>
              <a:rPr lang="en-US" sz="2800" b="1" dirty="0" err="1" smtClean="0">
                <a:latin typeface="Times New Roman" pitchFamily="18" charset="0"/>
                <a:cs typeface="Times New Roman" pitchFamily="18" charset="0"/>
              </a:rPr>
              <a:t>Độ</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dài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đường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Xích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đạo</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pic>
        <p:nvPicPr>
          <p:cNvPr id="11" name="Picture 10"/>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131840" y="1892829"/>
            <a:ext cx="5904656" cy="4416491"/>
          </a:xfrm>
          <a:prstGeom prst="rect">
            <a:avLst/>
          </a:prstGeom>
          <a:noFill/>
          <a:ln>
            <a:solidFill>
              <a:srgbClr val="65E604"/>
            </a:solidFill>
          </a:ln>
        </p:spPr>
      </p:pic>
    </p:spTree>
    <p:custDataLst>
      <p:tags r:id="rId1"/>
    </p:custDataLst>
    <p:extLst>
      <p:ext uri="{BB962C8B-B14F-4D97-AF65-F5344CB8AC3E}">
        <p14:creationId xmlns:p14="http://schemas.microsoft.com/office/powerpoint/2010/main" val="1472766009"/>
      </p:ext>
    </p:extLst>
  </p:cSld>
  <p:clrMapOvr>
    <a:masterClrMapping/>
  </p:clrMapOvr>
  <p:transition spd="slow" advTm="10343">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84"/>
            <a:ext cx="9180512" cy="6885384"/>
          </a:xfrm>
          <a:prstGeom prst="rect">
            <a:avLst/>
          </a:prstGeom>
        </p:spPr>
      </p:pic>
      <p:sp>
        <p:nvSpPr>
          <p:cNvPr id="3" name="Rectangle 2"/>
          <p:cNvSpPr/>
          <p:nvPr/>
        </p:nvSpPr>
        <p:spPr>
          <a:xfrm>
            <a:off x="2771801" y="0"/>
            <a:ext cx="6193413" cy="175432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vi-VN" sz="3600" cap="none" spc="0" dirty="0">
                <a:ln/>
                <a:solidFill>
                  <a:schemeClr val="bg1"/>
                </a:solidFill>
                <a:effectLst/>
              </a:rPr>
              <a:t>     </a:t>
            </a:r>
            <a:r>
              <a:rPr lang="en-US" sz="3600" b="1" dirty="0" smtClean="0">
                <a:ln/>
                <a:solidFill>
                  <a:srgbClr val="FFFF00"/>
                </a:solidFill>
                <a:latin typeface="Times New Roman" pitchFamily="18" charset="0"/>
                <a:cs typeface="Times New Roman" pitchFamily="18" charset="0"/>
              </a:rPr>
              <a:t>CHỦ ĐỀ: TRÁI ĐẤT- HÀNH TINH CỦA HỆ MẶT TRỜI</a:t>
            </a:r>
            <a:endParaRPr lang="en-US" sz="3600" b="1" cap="none" spc="0" dirty="0">
              <a:ln/>
              <a:solidFill>
                <a:srgbClr val="FFFF00"/>
              </a:solidFill>
              <a:effectLst/>
              <a:latin typeface="Times New Roman" pitchFamily="18" charset="0"/>
              <a:cs typeface="Times New Roman" pitchFamily="18" charset="0"/>
            </a:endParaRPr>
          </a:p>
        </p:txBody>
      </p:sp>
      <p:sp>
        <p:nvSpPr>
          <p:cNvPr id="4" name="Rectangle 3"/>
          <p:cNvSpPr/>
          <p:nvPr/>
        </p:nvSpPr>
        <p:spPr>
          <a:xfrm>
            <a:off x="3102988" y="3254402"/>
            <a:ext cx="6193413" cy="175432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vi-VN" sz="3600" b="1" cap="none" spc="0" dirty="0">
                <a:ln/>
                <a:solidFill>
                  <a:schemeClr val="bg1"/>
                </a:solidFill>
                <a:effectLst/>
              </a:rPr>
              <a:t>     </a:t>
            </a:r>
            <a:r>
              <a:rPr lang="en-US" sz="3600" b="1" dirty="0" smtClean="0">
                <a:ln/>
                <a:solidFill>
                  <a:schemeClr val="bg1"/>
                </a:solidFill>
                <a:latin typeface="Times New Roman" pitchFamily="18" charset="0"/>
                <a:cs typeface="Times New Roman" pitchFamily="18" charset="0"/>
              </a:rPr>
              <a:t>II.  CHUYỂN ĐỘNG CỦA TRÁI ĐẤT QUANH TRỤC VÀ CÁC HỆ QUẢ.</a:t>
            </a:r>
            <a:endParaRPr lang="en-US" sz="3600" b="1" cap="none" spc="0" dirty="0">
              <a:ln/>
              <a:solidFill>
                <a:schemeClr val="bg1"/>
              </a:solidFill>
              <a:effectLst/>
              <a:latin typeface="Times New Roman" pitchFamily="18" charset="0"/>
              <a:cs typeface="Times New Roman" pitchFamily="18" charset="0"/>
            </a:endParaRPr>
          </a:p>
        </p:txBody>
      </p:sp>
      <p:pic>
        <p:nvPicPr>
          <p:cNvPr id="5" name="Picture 2" descr="bor27"/>
          <p:cNvPicPr>
            <a:picLocks noChangeAspect="1"/>
          </p:cNvPicPr>
          <p:nvPr/>
        </p:nvPicPr>
        <p:blipFill>
          <a:blip r:embed="rId4"/>
          <a:stretch>
            <a:fillRect/>
          </a:stretch>
        </p:blipFill>
        <p:spPr>
          <a:xfrm>
            <a:off x="0" y="0"/>
            <a:ext cx="9144000" cy="9144000"/>
          </a:xfrm>
          <a:prstGeom prst="rect">
            <a:avLst/>
          </a:prstGeom>
          <a:noFill/>
          <a:ln w="9525">
            <a:noFill/>
          </a:ln>
        </p:spPr>
      </p:pic>
      <p:sp>
        <p:nvSpPr>
          <p:cNvPr id="8" name="Rectangle 7"/>
          <p:cNvSpPr/>
          <p:nvPr/>
        </p:nvSpPr>
        <p:spPr>
          <a:xfrm>
            <a:off x="377978" y="841801"/>
            <a:ext cx="8153401" cy="175432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36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anose="020B0604020202020204" pitchFamily="34" charset="0"/>
                <a:ea typeface="+mn-ea"/>
                <a:cs typeface="+mn-cs"/>
              </a:rPr>
              <a:t>II. SỰ </a:t>
            </a:r>
            <a:r>
              <a:rPr kumimoji="0" lang="en-US" sz="36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anose="020B0604020202020204" pitchFamily="34" charset="0"/>
                <a:ea typeface="+mn-ea"/>
                <a:cs typeface="+mn-cs"/>
              </a:rPr>
              <a:t>VẬN ĐỘNG TỰ QUAY QUANH</a:t>
            </a:r>
          </a:p>
          <a:p>
            <a:pPr marL="0" marR="0" lvl="0" indent="0" algn="ctr" defTabSz="914400" rtl="0" eaLnBrk="1" fontAlgn="base" latinLnBrk="0" hangingPunct="1">
              <a:lnSpc>
                <a:spcPct val="100000"/>
              </a:lnSpc>
              <a:spcBef>
                <a:spcPct val="0"/>
              </a:spcBef>
              <a:spcAft>
                <a:spcPct val="0"/>
              </a:spcAft>
              <a:buClrTx/>
              <a:buSzTx/>
              <a:buFontTx/>
              <a:buNone/>
              <a:defRPr/>
            </a:pPr>
            <a:r>
              <a:rPr kumimoji="0" lang="en-US" sz="36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anose="020B0604020202020204" pitchFamily="34" charset="0"/>
                <a:ea typeface="+mn-ea"/>
                <a:cs typeface="+mn-cs"/>
              </a:rPr>
              <a:t> TRỤC CỦA TRÁI ĐẤT VÀ CÁC HỆ QUẢ</a:t>
            </a:r>
          </a:p>
        </p:txBody>
      </p:sp>
      <p:sp>
        <p:nvSpPr>
          <p:cNvPr id="11" name="Rectangle 10"/>
          <p:cNvSpPr/>
          <p:nvPr/>
        </p:nvSpPr>
        <p:spPr>
          <a:xfrm>
            <a:off x="513555" y="2596127"/>
            <a:ext cx="8153401"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anose="020B0604020202020204" pitchFamily="34" charset="0"/>
                <a:ea typeface="+mn-ea"/>
                <a:cs typeface="+mn-cs"/>
              </a:rPr>
              <a:t>1. CHUYỂN</a:t>
            </a:r>
            <a:r>
              <a:rPr kumimoji="0" lang="en-US" sz="2400" b="1" i="0" u="none" strike="noStrike" kern="1200" cap="none" spc="0" normalizeH="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anose="020B0604020202020204" pitchFamily="34" charset="0"/>
                <a:ea typeface="+mn-ea"/>
                <a:cs typeface="+mn-cs"/>
              </a:rPr>
              <a:t> </a:t>
            </a:r>
            <a:r>
              <a:rPr kumimoji="0" lang="en-US" sz="24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anose="020B0604020202020204" pitchFamily="34" charset="0"/>
                <a:ea typeface="+mn-ea"/>
                <a:cs typeface="+mn-cs"/>
              </a:rPr>
              <a:t>ĐỘNG </a:t>
            </a:r>
            <a:r>
              <a:rPr kumimoji="0" lang="en-US" sz="24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anose="020B0604020202020204" pitchFamily="34" charset="0"/>
                <a:ea typeface="+mn-ea"/>
                <a:cs typeface="+mn-cs"/>
              </a:rPr>
              <a:t>TỰ QUAY </a:t>
            </a:r>
            <a:r>
              <a:rPr kumimoji="0" lang="en-US" sz="24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anose="020B0604020202020204" pitchFamily="34" charset="0"/>
                <a:ea typeface="+mn-ea"/>
                <a:cs typeface="+mn-cs"/>
              </a:rPr>
              <a:t>QUANH</a:t>
            </a:r>
            <a:r>
              <a:rPr kumimoji="0" lang="en-US" sz="2400" b="1" i="0" u="none" strike="noStrike" kern="1200" cap="none" spc="0" normalizeH="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anose="020B0604020202020204" pitchFamily="34" charset="0"/>
                <a:ea typeface="+mn-ea"/>
                <a:cs typeface="+mn-cs"/>
              </a:rPr>
              <a:t> </a:t>
            </a:r>
            <a:r>
              <a:rPr kumimoji="0" lang="en-US" sz="24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anose="020B0604020202020204" pitchFamily="34" charset="0"/>
                <a:ea typeface="+mn-ea"/>
                <a:cs typeface="+mn-cs"/>
              </a:rPr>
              <a:t>TRỤC</a:t>
            </a:r>
            <a:endParaRPr kumimoji="0" lang="en-US" sz="24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anose="020B0604020202020204" pitchFamily="34" charset="0"/>
              <a:ea typeface="+mn-ea"/>
              <a:cs typeface="+mn-cs"/>
            </a:endParaRPr>
          </a:p>
        </p:txBody>
      </p:sp>
      <p:sp>
        <p:nvSpPr>
          <p:cNvPr id="13" name="Rectangle 12"/>
          <p:cNvSpPr/>
          <p:nvPr/>
        </p:nvSpPr>
        <p:spPr>
          <a:xfrm>
            <a:off x="267054" y="3382672"/>
            <a:ext cx="8375248" cy="1138773"/>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R="0" lvl="0" algn="ctr" defTabSz="914400" rtl="0" eaLnBrk="1" fontAlgn="base" latinLnBrk="0" hangingPunct="1">
              <a:lnSpc>
                <a:spcPct val="100000"/>
              </a:lnSpc>
              <a:spcBef>
                <a:spcPct val="0"/>
              </a:spcBef>
              <a:spcAft>
                <a:spcPct val="0"/>
              </a:spcAft>
              <a:buClrTx/>
              <a:buSzTx/>
              <a:buFontTx/>
              <a:buNone/>
              <a:defRPr/>
            </a:pP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rPr>
              <a:t>2</a:t>
            </a:r>
            <a:r>
              <a:rPr kumimoji="0" lang="en-US" sz="24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anose="020B0604020202020204" pitchFamily="34" charset="0"/>
              </a:rPr>
              <a:t>. HỆ</a:t>
            </a:r>
            <a:r>
              <a:rPr kumimoji="0" lang="en-US" sz="2400" b="1" i="0" u="none" strike="noStrike" kern="1200" cap="none" spc="0" normalizeH="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anose="020B0604020202020204" pitchFamily="34" charset="0"/>
              </a:rPr>
              <a:t> QUẢ </a:t>
            </a:r>
            <a:r>
              <a:rPr kumimoji="0" lang="en-US" sz="24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anose="020B0604020202020204" pitchFamily="34" charset="0"/>
              </a:rPr>
              <a:t>CHUYỂN</a:t>
            </a:r>
            <a:r>
              <a:rPr kumimoji="0" lang="en-US" sz="2400" b="1" i="0" u="none" strike="noStrike" kern="1200" cap="none" spc="0" normalizeH="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anose="020B0604020202020204" pitchFamily="34" charset="0"/>
              </a:rPr>
              <a:t> </a:t>
            </a:r>
            <a:r>
              <a:rPr kumimoji="0" lang="en-US" sz="24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anose="020B0604020202020204" pitchFamily="34" charset="0"/>
              </a:rPr>
              <a:t>ĐỘNG </a:t>
            </a:r>
            <a:r>
              <a:rPr kumimoji="0" lang="en-US" sz="24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anose="020B0604020202020204" pitchFamily="34" charset="0"/>
              </a:rPr>
              <a:t>TỰ QUAY </a:t>
            </a:r>
            <a:r>
              <a:rPr kumimoji="0" lang="en-US" sz="24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anose="020B0604020202020204" pitchFamily="34" charset="0"/>
              </a:rPr>
              <a:t>QUAN</a:t>
            </a: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rPr>
              <a:t>H </a:t>
            </a:r>
            <a:r>
              <a:rPr kumimoji="0" lang="en-US" sz="24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anose="020B0604020202020204" pitchFamily="34" charset="0"/>
              </a:rPr>
              <a:t>TRỤC CỦ</a:t>
            </a: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rPr>
              <a:t>A TRÁI ĐẤT</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rPr>
              <a:t>.</a:t>
            </a:r>
            <a:endParaRPr kumimoji="0" lang="en-US" sz="44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panose="020B0604020202020204" pitchFamily="34" charset="0"/>
            </a:endParaRPr>
          </a:p>
        </p:txBody>
      </p:sp>
    </p:spTree>
    <p:custDataLst>
      <p:tags r:id="rId1"/>
    </p:custDataLst>
    <p:extLst>
      <p:ext uri="{BB962C8B-B14F-4D97-AF65-F5344CB8AC3E}">
        <p14:creationId xmlns:p14="http://schemas.microsoft.com/office/powerpoint/2010/main" val="1206147081"/>
      </p:ext>
    </p:extLst>
  </p:cSld>
  <p:clrMapOvr>
    <a:masterClrMapping/>
  </p:clrMapOvr>
  <mc:AlternateContent xmlns:mc="http://schemas.openxmlformats.org/markup-compatibility/2006" xmlns:p14="http://schemas.microsoft.com/office/powerpoint/2010/main">
    <mc:Choice Requires="p14">
      <p:transition spd="slow" p14:dur="2000" advTm="9068"/>
    </mc:Choice>
    <mc:Fallback xmlns="">
      <p:transition spd="slow" advTm="90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9"/>
</p:tagLst>
</file>

<file path=ppt/tags/tag10.xml><?xml version="1.0" encoding="utf-8"?>
<p:tagLst xmlns:a="http://schemas.openxmlformats.org/drawingml/2006/main" xmlns:r="http://schemas.openxmlformats.org/officeDocument/2006/relationships" xmlns:p="http://schemas.openxmlformats.org/presentationml/2006/main">
  <p:tag name="TIMING" val="|1.3|4.1|8.1"/>
</p:tagLst>
</file>

<file path=ppt/tags/tag11.xml><?xml version="1.0" encoding="utf-8"?>
<p:tagLst xmlns:a="http://schemas.openxmlformats.org/drawingml/2006/main" xmlns:r="http://schemas.openxmlformats.org/officeDocument/2006/relationships" xmlns:p="http://schemas.openxmlformats.org/presentationml/2006/main">
  <p:tag name="TIMING" val="|0|1.4|9.3"/>
</p:tagLst>
</file>

<file path=ppt/tags/tag12.xml><?xml version="1.0" encoding="utf-8"?>
<p:tagLst xmlns:a="http://schemas.openxmlformats.org/drawingml/2006/main" xmlns:r="http://schemas.openxmlformats.org/officeDocument/2006/relationships" xmlns:p="http://schemas.openxmlformats.org/presentationml/2006/main">
  <p:tag name="TIMING" val="|0.7|1.2|1|0.6"/>
</p:tagLst>
</file>

<file path=ppt/tags/tag13.xml><?xml version="1.0" encoding="utf-8"?>
<p:tagLst xmlns:a="http://schemas.openxmlformats.org/drawingml/2006/main" xmlns:r="http://schemas.openxmlformats.org/officeDocument/2006/relationships" xmlns:p="http://schemas.openxmlformats.org/presentationml/2006/main">
  <p:tag name="TIMING" val="|0.7|1.3|17.1|2.3"/>
</p:tagLst>
</file>

<file path=ppt/tags/tag14.xml><?xml version="1.0" encoding="utf-8"?>
<p:tagLst xmlns:a="http://schemas.openxmlformats.org/drawingml/2006/main" xmlns:r="http://schemas.openxmlformats.org/officeDocument/2006/relationships" xmlns:p="http://schemas.openxmlformats.org/presentationml/2006/main">
  <p:tag name="TIMING" val="|11.4|0.4|0.8|0.4"/>
</p:tagLst>
</file>

<file path=ppt/tags/tag15.xml><?xml version="1.0" encoding="utf-8"?>
<p:tagLst xmlns:a="http://schemas.openxmlformats.org/drawingml/2006/main" xmlns:r="http://schemas.openxmlformats.org/officeDocument/2006/relationships" xmlns:p="http://schemas.openxmlformats.org/presentationml/2006/main">
  <p:tag name="TIMING" val="|1.2|4.8"/>
</p:tagLst>
</file>

<file path=ppt/tags/tag16.xml><?xml version="1.0" encoding="utf-8"?>
<p:tagLst xmlns:a="http://schemas.openxmlformats.org/drawingml/2006/main" xmlns:r="http://schemas.openxmlformats.org/officeDocument/2006/relationships" xmlns:p="http://schemas.openxmlformats.org/presentationml/2006/main">
  <p:tag name="TIMING" val="|16.1"/>
</p:tagLst>
</file>

<file path=ppt/tags/tag17.xml><?xml version="1.0" encoding="utf-8"?>
<p:tagLst xmlns:a="http://schemas.openxmlformats.org/drawingml/2006/main" xmlns:r="http://schemas.openxmlformats.org/officeDocument/2006/relationships" xmlns:p="http://schemas.openxmlformats.org/presentationml/2006/main">
  <p:tag name="TIMING" val="|0|0.5|0|0.6"/>
</p:tagLst>
</file>

<file path=ppt/tags/tag18.xml><?xml version="1.0" encoding="utf-8"?>
<p:tagLst xmlns:a="http://schemas.openxmlformats.org/drawingml/2006/main" xmlns:r="http://schemas.openxmlformats.org/officeDocument/2006/relationships" xmlns:p="http://schemas.openxmlformats.org/presentationml/2006/main">
  <p:tag name="TIMING" val="|1.9|0.6|0.8|0.9|0.7"/>
</p:tagLst>
</file>

<file path=ppt/tags/tag19.xml><?xml version="1.0" encoding="utf-8"?>
<p:tagLst xmlns:a="http://schemas.openxmlformats.org/drawingml/2006/main" xmlns:r="http://schemas.openxmlformats.org/officeDocument/2006/relationships" xmlns:p="http://schemas.openxmlformats.org/presentationml/2006/main">
  <p:tag name="TIMING" val="|4.6|1.1|2.2|1.1|3.1|1.4"/>
</p:tagLst>
</file>

<file path=ppt/tags/tag2.xml><?xml version="1.0" encoding="utf-8"?>
<p:tagLst xmlns:a="http://schemas.openxmlformats.org/drawingml/2006/main" xmlns:r="http://schemas.openxmlformats.org/officeDocument/2006/relationships" xmlns:p="http://schemas.openxmlformats.org/presentationml/2006/main">
  <p:tag name="TIMING" val="|1.4|1.1|3|5"/>
</p:tagLst>
</file>

<file path=ppt/tags/tag20.xml><?xml version="1.0" encoding="utf-8"?>
<p:tagLst xmlns:a="http://schemas.openxmlformats.org/drawingml/2006/main" xmlns:r="http://schemas.openxmlformats.org/officeDocument/2006/relationships" xmlns:p="http://schemas.openxmlformats.org/presentationml/2006/main">
  <p:tag name="TIMING" val="|8.4|2.4|1.4|2.7|1.3|2.5"/>
</p:tagLst>
</file>

<file path=ppt/tags/tag21.xml><?xml version="1.0" encoding="utf-8"?>
<p:tagLst xmlns:a="http://schemas.openxmlformats.org/drawingml/2006/main" xmlns:r="http://schemas.openxmlformats.org/officeDocument/2006/relationships" xmlns:p="http://schemas.openxmlformats.org/presentationml/2006/main">
  <p:tag name="TIMING" val="|0.7|0.7|9.6|6.2"/>
</p:tagLst>
</file>

<file path=ppt/tags/tag22.xml><?xml version="1.0" encoding="utf-8"?>
<p:tagLst xmlns:a="http://schemas.openxmlformats.org/drawingml/2006/main" xmlns:r="http://schemas.openxmlformats.org/officeDocument/2006/relationships" xmlns:p="http://schemas.openxmlformats.org/presentationml/2006/main">
  <p:tag name="TIMING" val="|0.8|18.1|2.6|0.3"/>
</p:tagLst>
</file>

<file path=ppt/tags/tag23.xml><?xml version="1.0" encoding="utf-8"?>
<p:tagLst xmlns:a="http://schemas.openxmlformats.org/drawingml/2006/main" xmlns:r="http://schemas.openxmlformats.org/officeDocument/2006/relationships" xmlns:p="http://schemas.openxmlformats.org/presentationml/2006/main">
  <p:tag name="TIMING" val="|0.7|2.2|0.7|4.9"/>
</p:tagLst>
</file>

<file path=ppt/tags/tag24.xml><?xml version="1.0" encoding="utf-8"?>
<p:tagLst xmlns:a="http://schemas.openxmlformats.org/drawingml/2006/main" xmlns:r="http://schemas.openxmlformats.org/officeDocument/2006/relationships" xmlns:p="http://schemas.openxmlformats.org/presentationml/2006/main">
  <p:tag name="TIMING" val="|0.5|6.1|2.1|1.2"/>
</p:tagLst>
</file>

<file path=ppt/tags/tag3.xml><?xml version="1.0" encoding="utf-8"?>
<p:tagLst xmlns:a="http://schemas.openxmlformats.org/drawingml/2006/main" xmlns:r="http://schemas.openxmlformats.org/officeDocument/2006/relationships" xmlns:p="http://schemas.openxmlformats.org/presentationml/2006/main">
  <p:tag name="TIMING" val="|0.8"/>
</p:tagLst>
</file>

<file path=ppt/tags/tag4.xml><?xml version="1.0" encoding="utf-8"?>
<p:tagLst xmlns:a="http://schemas.openxmlformats.org/drawingml/2006/main" xmlns:r="http://schemas.openxmlformats.org/officeDocument/2006/relationships" xmlns:p="http://schemas.openxmlformats.org/presentationml/2006/main">
  <p:tag name="TIMING" val="|2.4"/>
</p:tagLst>
</file>

<file path=ppt/tags/tag5.xml><?xml version="1.0" encoding="utf-8"?>
<p:tagLst xmlns:a="http://schemas.openxmlformats.org/drawingml/2006/main" xmlns:r="http://schemas.openxmlformats.org/officeDocument/2006/relationships" xmlns:p="http://schemas.openxmlformats.org/presentationml/2006/main">
  <p:tag name="TIMING" val="|0.3|6.8"/>
</p:tagLst>
</file>

<file path=ppt/tags/tag6.xml><?xml version="1.0" encoding="utf-8"?>
<p:tagLst xmlns:a="http://schemas.openxmlformats.org/drawingml/2006/main" xmlns:r="http://schemas.openxmlformats.org/officeDocument/2006/relationships" xmlns:p="http://schemas.openxmlformats.org/presentationml/2006/main">
  <p:tag name="TIMING" val="|0.3|6.8"/>
</p:tagLst>
</file>

<file path=ppt/tags/tag7.xml><?xml version="1.0" encoding="utf-8"?>
<p:tagLst xmlns:a="http://schemas.openxmlformats.org/drawingml/2006/main" xmlns:r="http://schemas.openxmlformats.org/officeDocument/2006/relationships" xmlns:p="http://schemas.openxmlformats.org/presentationml/2006/main">
  <p:tag name="TIMING" val="|7.1|0.5"/>
</p:tagLst>
</file>

<file path=ppt/tags/tag8.xml><?xml version="1.0" encoding="utf-8"?>
<p:tagLst xmlns:a="http://schemas.openxmlformats.org/drawingml/2006/main" xmlns:r="http://schemas.openxmlformats.org/officeDocument/2006/relationships" xmlns:p="http://schemas.openxmlformats.org/presentationml/2006/main">
  <p:tag name="TIMING" val="|3.1|1.2|2.2"/>
</p:tagLst>
</file>

<file path=ppt/tags/tag9.xml><?xml version="1.0" encoding="utf-8"?>
<p:tagLst xmlns:a="http://schemas.openxmlformats.org/drawingml/2006/main" xmlns:r="http://schemas.openxmlformats.org/officeDocument/2006/relationships" xmlns:p="http://schemas.openxmlformats.org/presentationml/2006/main">
  <p:tag name="TIMING" val="|0.4|0.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1180</TotalTime>
  <Words>2146</Words>
  <Application>Microsoft Office PowerPoint</Application>
  <PresentationFormat>On-screen Show (4:3)</PresentationFormat>
  <Paragraphs>279</Paragraphs>
  <Slides>31</Slides>
  <Notes>10</Notes>
  <HiddenSlides>0</HiddenSlides>
  <MMClips>2</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CHUYỂN ĐỘNG QUANH MẶT TRỜI CỦA TRÁI ĐẤT</vt:lpstr>
      <vt:lpstr>III. CHUYỂN ĐỘNG QUAY QUANH MẶT TRỜI CỦA TRÁI ĐẤT</vt:lpstr>
      <vt:lpstr>2. HỆ QUẢ CHUYỂN ĐỘNG CỦA TRÁI ĐẤT  QUANH MẶT TRỜI </vt:lpstr>
      <vt:lpstr>1. Hiện tượng mùa</vt:lpstr>
      <vt:lpstr>1. Hiện tượng mùa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28</cp:revision>
  <dcterms:created xsi:type="dcterms:W3CDTF">2021-12-09T13:41:05Z</dcterms:created>
  <dcterms:modified xsi:type="dcterms:W3CDTF">2022-03-19T23:40:54Z</dcterms:modified>
</cp:coreProperties>
</file>